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2"/>
  </p:notesMasterIdLst>
  <p:sldIdLst>
    <p:sldId id="267" r:id="rId6"/>
    <p:sldId id="257" r:id="rId7"/>
    <p:sldId id="272" r:id="rId8"/>
    <p:sldId id="270" r:id="rId9"/>
    <p:sldId id="277" r:id="rId10"/>
    <p:sldId id="264" r:id="rId11"/>
    <p:sldId id="275" r:id="rId12"/>
    <p:sldId id="274" r:id="rId13"/>
    <p:sldId id="278" r:id="rId14"/>
    <p:sldId id="279" r:id="rId15"/>
    <p:sldId id="280" r:id="rId16"/>
    <p:sldId id="281" r:id="rId17"/>
    <p:sldId id="282" r:id="rId18"/>
    <p:sldId id="259" r:id="rId19"/>
    <p:sldId id="276" r:id="rId20"/>
    <p:sldId id="273" r:id="rId21"/>
  </p:sldIdLst>
  <p:sldSz cx="12192000" cy="6858000"/>
  <p:notesSz cx="6858000" cy="2238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11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h Duong" initials="LD" lastIdx="1" clrIdx="0">
    <p:extLst>
      <p:ext uri="{19B8F6BF-5375-455C-9EA6-DF929625EA0E}">
        <p15:presenceInfo xmlns:p15="http://schemas.microsoft.com/office/powerpoint/2012/main" userId="S::Linh.Duong@dia.govt.nz::ab58a49c-0dbc-48a4-ba31-8721fe0f4b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54D"/>
    <a:srgbClr val="0F9947"/>
    <a:srgbClr val="056272"/>
    <a:srgbClr val="1C5328"/>
    <a:srgbClr val="11B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692" autoAdjust="0"/>
  </p:normalViewPr>
  <p:slideViewPr>
    <p:cSldViewPr snapToGrid="0">
      <p:cViewPr varScale="1">
        <p:scale>
          <a:sx n="70" d="100"/>
          <a:sy n="70" d="100"/>
        </p:scale>
        <p:origin x="2154" y="78"/>
      </p:cViewPr>
      <p:guideLst>
        <p:guide orient="horz" pos="504"/>
        <p:guide pos="11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5F5DD-3338-47B8-A9DF-CE0E1811FF3B}" type="datetimeFigureOut">
              <a:rPr lang="en-NZ" smtClean="0"/>
              <a:t>2/08/2022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23AB3-9891-4E33-8653-D557BD5D0225}" type="slidenum">
              <a:rPr lang="en-NZ" smtClean="0"/>
              <a:t>‹#›</a:t>
            </a:fld>
            <a:endParaRPr lang="en-NZ"/>
          </a:p>
        </p:txBody>
      </p:sp>
    </p:spTree>
    <p:extLst>
      <p:ext uri="{BB962C8B-B14F-4D97-AF65-F5344CB8AC3E}">
        <p14:creationId xmlns:p14="http://schemas.microsoft.com/office/powerpoint/2010/main" val="290807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1</a:t>
            </a:fld>
            <a:endParaRPr lang="en-NZ"/>
          </a:p>
        </p:txBody>
      </p:sp>
    </p:spTree>
    <p:extLst>
      <p:ext uri="{BB962C8B-B14F-4D97-AF65-F5344CB8AC3E}">
        <p14:creationId xmlns:p14="http://schemas.microsoft.com/office/powerpoint/2010/main" val="331280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10</a:t>
            </a:fld>
            <a:endParaRPr lang="en-NZ"/>
          </a:p>
        </p:txBody>
      </p:sp>
    </p:spTree>
    <p:extLst>
      <p:ext uri="{BB962C8B-B14F-4D97-AF65-F5344CB8AC3E}">
        <p14:creationId xmlns:p14="http://schemas.microsoft.com/office/powerpoint/2010/main" val="389671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11</a:t>
            </a:fld>
            <a:endParaRPr lang="en-NZ"/>
          </a:p>
        </p:txBody>
      </p:sp>
    </p:spTree>
    <p:extLst>
      <p:ext uri="{BB962C8B-B14F-4D97-AF65-F5344CB8AC3E}">
        <p14:creationId xmlns:p14="http://schemas.microsoft.com/office/powerpoint/2010/main" val="44439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12</a:t>
            </a:fld>
            <a:endParaRPr lang="en-NZ"/>
          </a:p>
        </p:txBody>
      </p:sp>
    </p:spTree>
    <p:extLst>
      <p:ext uri="{BB962C8B-B14F-4D97-AF65-F5344CB8AC3E}">
        <p14:creationId xmlns:p14="http://schemas.microsoft.com/office/powerpoint/2010/main" val="3913265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13</a:t>
            </a:fld>
            <a:endParaRPr lang="en-NZ"/>
          </a:p>
        </p:txBody>
      </p:sp>
    </p:spTree>
    <p:extLst>
      <p:ext uri="{BB962C8B-B14F-4D97-AF65-F5344CB8AC3E}">
        <p14:creationId xmlns:p14="http://schemas.microsoft.com/office/powerpoint/2010/main" val="148541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14</a:t>
            </a:fld>
            <a:endParaRPr lang="en-NZ"/>
          </a:p>
        </p:txBody>
      </p:sp>
    </p:spTree>
    <p:extLst>
      <p:ext uri="{BB962C8B-B14F-4D97-AF65-F5344CB8AC3E}">
        <p14:creationId xmlns:p14="http://schemas.microsoft.com/office/powerpoint/2010/main" val="47323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800" dirty="0"/>
          </a:p>
          <a:p>
            <a:endParaRPr lang="en-NZ" sz="1800" dirty="0"/>
          </a:p>
        </p:txBody>
      </p:sp>
      <p:sp>
        <p:nvSpPr>
          <p:cNvPr id="4" name="Slide Number Placeholder 3"/>
          <p:cNvSpPr>
            <a:spLocks noGrp="1"/>
          </p:cNvSpPr>
          <p:nvPr>
            <p:ph type="sldNum" sz="quarter" idx="5"/>
          </p:nvPr>
        </p:nvSpPr>
        <p:spPr/>
        <p:txBody>
          <a:bodyPr/>
          <a:lstStyle/>
          <a:p>
            <a:fld id="{62B23AB3-9891-4E33-8653-D557BD5D0225}" type="slidenum">
              <a:rPr lang="en-NZ" smtClean="0"/>
              <a:t>15</a:t>
            </a:fld>
            <a:endParaRPr lang="en-NZ"/>
          </a:p>
        </p:txBody>
      </p:sp>
    </p:spTree>
    <p:extLst>
      <p:ext uri="{BB962C8B-B14F-4D97-AF65-F5344CB8AC3E}">
        <p14:creationId xmlns:p14="http://schemas.microsoft.com/office/powerpoint/2010/main" val="319459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Francesca </a:t>
            </a:r>
          </a:p>
          <a:p>
            <a:endParaRPr lang="en-GB" dirty="0"/>
          </a:p>
          <a:p>
            <a:r>
              <a:rPr lang="en-GB" dirty="0"/>
              <a:t>We’ve come to the end of the webinar so I just want to say…. </a:t>
            </a:r>
          </a:p>
          <a:p>
            <a:endParaRPr lang="en-GB" dirty="0"/>
          </a:p>
          <a:p>
            <a:r>
              <a:rPr lang="en-GB" dirty="0"/>
              <a:t>Thank you for attending today and for the work you do in your communities. </a:t>
            </a:r>
          </a:p>
          <a:p>
            <a:endParaRPr lang="en-GB" dirty="0"/>
          </a:p>
          <a:p>
            <a:r>
              <a:rPr lang="en-GB" dirty="0"/>
              <a:t>We will be working with MBIE to provide you with more information as needed so please sign up to our newsletter on the home page of our website so you receive it. </a:t>
            </a:r>
          </a:p>
          <a:p>
            <a:endParaRPr lang="en-GB" dirty="0"/>
          </a:p>
          <a:p>
            <a:r>
              <a:rPr lang="en-NZ" dirty="0"/>
              <a:t>The recording of this webinar will be up on our website by next week if you want to share it with your people. </a:t>
            </a:r>
          </a:p>
          <a:p>
            <a:endParaRPr lang="en-NZ" dirty="0"/>
          </a:p>
          <a:p>
            <a:r>
              <a:rPr lang="en-NZ" dirty="0"/>
              <a:t>Thanks again</a:t>
            </a:r>
          </a:p>
          <a:p>
            <a:endParaRPr lang="en-NZ" dirty="0"/>
          </a:p>
          <a:p>
            <a:r>
              <a:rPr lang="en-NZ" dirty="0"/>
              <a:t>Have a great afternoon. </a:t>
            </a:r>
          </a:p>
          <a:p>
            <a:endParaRPr lang="en-NZ" dirty="0"/>
          </a:p>
          <a:p>
            <a:r>
              <a:rPr lang="en-NZ" dirty="0"/>
              <a:t>Ka kite </a:t>
            </a:r>
            <a:r>
              <a:rPr lang="en-NZ" dirty="0" err="1"/>
              <a:t>ano</a:t>
            </a:r>
            <a:r>
              <a:rPr lang="en-NZ" dirty="0"/>
              <a:t>. </a:t>
            </a:r>
          </a:p>
        </p:txBody>
      </p:sp>
      <p:sp>
        <p:nvSpPr>
          <p:cNvPr id="4" name="Slide Number Placeholder 3"/>
          <p:cNvSpPr>
            <a:spLocks noGrp="1"/>
          </p:cNvSpPr>
          <p:nvPr>
            <p:ph type="sldNum" sz="quarter" idx="5"/>
          </p:nvPr>
        </p:nvSpPr>
        <p:spPr/>
        <p:txBody>
          <a:bodyPr/>
          <a:lstStyle/>
          <a:p>
            <a:fld id="{62B23AB3-9891-4E33-8653-D557BD5D0225}" type="slidenum">
              <a:rPr lang="en-NZ" smtClean="0"/>
              <a:t>16</a:t>
            </a:fld>
            <a:endParaRPr lang="en-NZ"/>
          </a:p>
        </p:txBody>
      </p:sp>
    </p:spTree>
    <p:extLst>
      <p:ext uri="{BB962C8B-B14F-4D97-AF65-F5344CB8AC3E}">
        <p14:creationId xmlns:p14="http://schemas.microsoft.com/office/powerpoint/2010/main" val="230823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2</a:t>
            </a:fld>
            <a:endParaRPr lang="en-NZ"/>
          </a:p>
        </p:txBody>
      </p:sp>
    </p:spTree>
    <p:extLst>
      <p:ext uri="{BB962C8B-B14F-4D97-AF65-F5344CB8AC3E}">
        <p14:creationId xmlns:p14="http://schemas.microsoft.com/office/powerpoint/2010/main" val="47290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3</a:t>
            </a:fld>
            <a:endParaRPr lang="en-NZ"/>
          </a:p>
        </p:txBody>
      </p:sp>
    </p:spTree>
    <p:extLst>
      <p:ext uri="{BB962C8B-B14F-4D97-AF65-F5344CB8AC3E}">
        <p14:creationId xmlns:p14="http://schemas.microsoft.com/office/powerpoint/2010/main" val="360742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4</a:t>
            </a:fld>
            <a:endParaRPr lang="en-NZ"/>
          </a:p>
        </p:txBody>
      </p:sp>
    </p:spTree>
    <p:extLst>
      <p:ext uri="{BB962C8B-B14F-4D97-AF65-F5344CB8AC3E}">
        <p14:creationId xmlns:p14="http://schemas.microsoft.com/office/powerpoint/2010/main" val="424798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5</a:t>
            </a:fld>
            <a:endParaRPr lang="en-NZ"/>
          </a:p>
        </p:txBody>
      </p:sp>
    </p:spTree>
    <p:extLst>
      <p:ext uri="{BB962C8B-B14F-4D97-AF65-F5344CB8AC3E}">
        <p14:creationId xmlns:p14="http://schemas.microsoft.com/office/powerpoint/2010/main" val="176618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6</a:t>
            </a:fld>
            <a:endParaRPr lang="en-NZ"/>
          </a:p>
        </p:txBody>
      </p:sp>
    </p:spTree>
    <p:extLst>
      <p:ext uri="{BB962C8B-B14F-4D97-AF65-F5344CB8AC3E}">
        <p14:creationId xmlns:p14="http://schemas.microsoft.com/office/powerpoint/2010/main" val="350869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7</a:t>
            </a:fld>
            <a:endParaRPr lang="en-NZ"/>
          </a:p>
        </p:txBody>
      </p:sp>
    </p:spTree>
    <p:extLst>
      <p:ext uri="{BB962C8B-B14F-4D97-AF65-F5344CB8AC3E}">
        <p14:creationId xmlns:p14="http://schemas.microsoft.com/office/powerpoint/2010/main" val="38155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8</a:t>
            </a:fld>
            <a:endParaRPr lang="en-NZ"/>
          </a:p>
        </p:txBody>
      </p:sp>
    </p:spTree>
    <p:extLst>
      <p:ext uri="{BB962C8B-B14F-4D97-AF65-F5344CB8AC3E}">
        <p14:creationId xmlns:p14="http://schemas.microsoft.com/office/powerpoint/2010/main" val="742503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strike="noStrike" dirty="0"/>
          </a:p>
          <a:p>
            <a:endParaRPr lang="en-NZ" dirty="0"/>
          </a:p>
          <a:p>
            <a:endParaRPr lang="en-NZ" strike="sngStrike" dirty="0"/>
          </a:p>
          <a:p>
            <a:endParaRPr lang="en-NZ" dirty="0"/>
          </a:p>
        </p:txBody>
      </p:sp>
      <p:sp>
        <p:nvSpPr>
          <p:cNvPr id="4" name="Slide Number Placeholder 3"/>
          <p:cNvSpPr>
            <a:spLocks noGrp="1"/>
          </p:cNvSpPr>
          <p:nvPr>
            <p:ph type="sldNum" sz="quarter" idx="5"/>
          </p:nvPr>
        </p:nvSpPr>
        <p:spPr/>
        <p:txBody>
          <a:bodyPr/>
          <a:lstStyle/>
          <a:p>
            <a:fld id="{62B23AB3-9891-4E33-8653-D557BD5D0225}" type="slidenum">
              <a:rPr lang="en-NZ" smtClean="0"/>
              <a:t>9</a:t>
            </a:fld>
            <a:endParaRPr lang="en-NZ"/>
          </a:p>
        </p:txBody>
      </p:sp>
    </p:spTree>
    <p:extLst>
      <p:ext uri="{BB962C8B-B14F-4D97-AF65-F5344CB8AC3E}">
        <p14:creationId xmlns:p14="http://schemas.microsoft.com/office/powerpoint/2010/main" val="281013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93898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14836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898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2660101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7422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3558118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3059515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296156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246251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D6C2CA-0D9F-4545-862B-B8F56DC45A47}" type="datetimeFigureOut">
              <a:rPr lang="en-NZ" smtClean="0"/>
              <a:t>2/08/2022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370812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D6C2CA-0D9F-4545-862B-B8F56DC45A47}" type="datetimeFigureOut">
              <a:rPr lang="en-NZ" smtClean="0"/>
              <a:t>2/08/2022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164528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D6C2CA-0D9F-4545-862B-B8F56DC45A47}" type="datetimeFigureOut">
              <a:rPr lang="en-NZ" smtClean="0"/>
              <a:t>2/08/2022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102162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D6C2CA-0D9F-4545-862B-B8F56DC45A47}" type="datetimeFigureOut">
              <a:rPr lang="en-NZ" smtClean="0"/>
              <a:t>2/08/2022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242067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6C2CA-0D9F-4545-862B-B8F56DC45A47}" type="datetimeFigureOut">
              <a:rPr lang="en-NZ" smtClean="0"/>
              <a:t>2/08/2022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143892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D6C2CA-0D9F-4545-862B-B8F56DC45A47}" type="datetimeFigureOut">
              <a:rPr lang="en-NZ" smtClean="0"/>
              <a:t>2/08/2022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235037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D6C2CA-0D9F-4545-862B-B8F56DC45A47}" type="datetimeFigureOut">
              <a:rPr lang="en-NZ" smtClean="0"/>
              <a:t>2/08/2022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5AF92F1-97C2-4064-B745-5CEBDE37701E}" type="slidenum">
              <a:rPr lang="en-NZ" smtClean="0"/>
              <a:t>‹#›</a:t>
            </a:fld>
            <a:endParaRPr lang="en-NZ"/>
          </a:p>
        </p:txBody>
      </p:sp>
    </p:spTree>
    <p:extLst>
      <p:ext uri="{BB962C8B-B14F-4D97-AF65-F5344CB8AC3E}">
        <p14:creationId xmlns:p14="http://schemas.microsoft.com/office/powerpoint/2010/main" val="253175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D6C2CA-0D9F-4545-862B-B8F56DC45A47}" type="datetimeFigureOut">
              <a:rPr lang="en-NZ" smtClean="0"/>
              <a:t>2/08/2022</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AF92F1-97C2-4064-B745-5CEBDE37701E}" type="slidenum">
              <a:rPr lang="en-NZ" smtClean="0"/>
              <a:t>‹#›</a:t>
            </a:fld>
            <a:endParaRPr lang="en-NZ"/>
          </a:p>
        </p:txBody>
      </p:sp>
    </p:spTree>
    <p:extLst>
      <p:ext uri="{BB962C8B-B14F-4D97-AF65-F5344CB8AC3E}">
        <p14:creationId xmlns:p14="http://schemas.microsoft.com/office/powerpoint/2010/main" val="119851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engage@societies.govt.nz"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A448D7-66C9-4C8B-9DF0-9402E3608C3B}"/>
              </a:ext>
            </a:extLst>
          </p:cNvPr>
          <p:cNvSpPr/>
          <p:nvPr/>
        </p:nvSpPr>
        <p:spPr>
          <a:xfrm>
            <a:off x="7536439" y="0"/>
            <a:ext cx="5551764" cy="772463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pic>
        <p:nvPicPr>
          <p:cNvPr id="5" name="Picture 4" descr="Funnel chart&#10;&#10;Description automatically generated with medium confidence">
            <a:extLst>
              <a:ext uri="{FF2B5EF4-FFF2-40B4-BE49-F238E27FC236}">
                <a16:creationId xmlns:a16="http://schemas.microsoft.com/office/drawing/2014/main" id="{C11BF118-78D6-4538-8946-541091FDB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321" y="1808178"/>
            <a:ext cx="4471233" cy="1620822"/>
          </a:xfrm>
          <a:prstGeom prst="rect">
            <a:avLst/>
          </a:prstGeom>
          <a:solidFill>
            <a:srgbClr val="056272"/>
          </a:solidFill>
        </p:spPr>
      </p:pic>
      <p:pic>
        <p:nvPicPr>
          <p:cNvPr id="6" name="Picture 5" descr="A black and white sign&#10;&#10;Description automatically generated with medium confidence">
            <a:extLst>
              <a:ext uri="{FF2B5EF4-FFF2-40B4-BE49-F238E27FC236}">
                <a16:creationId xmlns:a16="http://schemas.microsoft.com/office/drawing/2014/main" id="{C1EA29E3-55E5-432B-9812-8AE2F75AC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691" y="3892179"/>
            <a:ext cx="1804305" cy="794753"/>
          </a:xfrm>
          <a:prstGeom prst="rect">
            <a:avLst/>
          </a:prstGeom>
        </p:spPr>
      </p:pic>
      <p:sp>
        <p:nvSpPr>
          <p:cNvPr id="4" name="Rectangle 3">
            <a:extLst>
              <a:ext uri="{FF2B5EF4-FFF2-40B4-BE49-F238E27FC236}">
                <a16:creationId xmlns:a16="http://schemas.microsoft.com/office/drawing/2014/main" id="{BEFF8B90-BA43-4D1F-8B61-6D00396D1238}"/>
              </a:ext>
            </a:extLst>
          </p:cNvPr>
          <p:cNvSpPr/>
          <p:nvPr/>
        </p:nvSpPr>
        <p:spPr>
          <a:xfrm>
            <a:off x="0" y="0"/>
            <a:ext cx="7536439" cy="685800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4400" dirty="0"/>
          </a:p>
        </p:txBody>
      </p:sp>
      <p:sp>
        <p:nvSpPr>
          <p:cNvPr id="9" name="TextBox 8">
            <a:extLst>
              <a:ext uri="{FF2B5EF4-FFF2-40B4-BE49-F238E27FC236}">
                <a16:creationId xmlns:a16="http://schemas.microsoft.com/office/drawing/2014/main" id="{52B0E00D-44FE-4C1A-8E93-603F5F9C6D33}"/>
              </a:ext>
            </a:extLst>
          </p:cNvPr>
          <p:cNvSpPr txBox="1"/>
          <p:nvPr/>
        </p:nvSpPr>
        <p:spPr>
          <a:xfrm>
            <a:off x="733331" y="1466663"/>
            <a:ext cx="6341382" cy="2677656"/>
          </a:xfrm>
          <a:prstGeom prst="rect">
            <a:avLst/>
          </a:prstGeom>
          <a:noFill/>
        </p:spPr>
        <p:txBody>
          <a:bodyPr wrap="square" rtlCol="0">
            <a:spAutoFit/>
          </a:bodyPr>
          <a:lstStyle/>
          <a:p>
            <a:r>
              <a:rPr lang="en-NZ" sz="4800" b="1" dirty="0">
                <a:solidFill>
                  <a:schemeClr val="bg1"/>
                </a:solidFill>
                <a:effectLst/>
                <a:latin typeface="Calibri" panose="020F0502020204030204" pitchFamily="34" charset="0"/>
                <a:ea typeface="Calibri" panose="020F0502020204030204" pitchFamily="34" charset="0"/>
              </a:rPr>
              <a:t>Re-registering your incorporated society under the new Act</a:t>
            </a:r>
            <a:endParaRPr lang="en-NZ" sz="5400" dirty="0">
              <a:solidFill>
                <a:schemeClr val="bg1"/>
              </a:solidFill>
            </a:endParaRPr>
          </a:p>
          <a:p>
            <a:endParaRPr lang="en-NZ" dirty="0"/>
          </a:p>
        </p:txBody>
      </p:sp>
      <p:sp>
        <p:nvSpPr>
          <p:cNvPr id="10" name="TextBox 9">
            <a:extLst>
              <a:ext uri="{FF2B5EF4-FFF2-40B4-BE49-F238E27FC236}">
                <a16:creationId xmlns:a16="http://schemas.microsoft.com/office/drawing/2014/main" id="{D992516E-EF68-4CB9-B15B-7B8C2280C4E9}"/>
              </a:ext>
            </a:extLst>
          </p:cNvPr>
          <p:cNvSpPr txBox="1"/>
          <p:nvPr/>
        </p:nvSpPr>
        <p:spPr>
          <a:xfrm>
            <a:off x="733331" y="4023058"/>
            <a:ext cx="4852658" cy="1015663"/>
          </a:xfrm>
          <a:prstGeom prst="rect">
            <a:avLst/>
          </a:prstGeom>
          <a:noFill/>
        </p:spPr>
        <p:txBody>
          <a:bodyPr wrap="square" rtlCol="0">
            <a:spAutoFit/>
          </a:bodyPr>
          <a:lstStyle/>
          <a:p>
            <a:r>
              <a:rPr lang="en-NZ" sz="3000" b="1" dirty="0">
                <a:solidFill>
                  <a:schemeClr val="bg1"/>
                </a:solidFill>
              </a:rPr>
              <a:t>Robert Clarke, MBIE</a:t>
            </a:r>
          </a:p>
          <a:p>
            <a:r>
              <a:rPr lang="en-NZ" sz="3000" b="1" dirty="0">
                <a:solidFill>
                  <a:schemeClr val="bg1"/>
                </a:solidFill>
              </a:rPr>
              <a:t>July 2022</a:t>
            </a:r>
          </a:p>
        </p:txBody>
      </p:sp>
    </p:spTree>
    <p:extLst>
      <p:ext uri="{BB962C8B-B14F-4D97-AF65-F5344CB8AC3E}">
        <p14:creationId xmlns:p14="http://schemas.microsoft.com/office/powerpoint/2010/main" val="383697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BEC3F2-DD1B-488C-8AA6-CC5B7C579BCD}"/>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ECF4F560-F475-4EA4-B9C5-BF75CAA7CEF0}"/>
              </a:ext>
            </a:extLst>
          </p:cNvPr>
          <p:cNvSpPr/>
          <p:nvPr/>
        </p:nvSpPr>
        <p:spPr>
          <a:xfrm>
            <a:off x="0" y="1270381"/>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47D4BE61-1622-4B7B-9B84-7F9E7093CAF1}"/>
              </a:ext>
            </a:extLst>
          </p:cNvPr>
          <p:cNvSpPr>
            <a:spLocks noGrp="1"/>
          </p:cNvSpPr>
          <p:nvPr>
            <p:ph type="title"/>
          </p:nvPr>
        </p:nvSpPr>
        <p:spPr>
          <a:xfrm>
            <a:off x="868285" y="195"/>
            <a:ext cx="11024086" cy="1320800"/>
          </a:xfrm>
        </p:spPr>
        <p:txBody>
          <a:bodyPr/>
          <a:lstStyle/>
          <a:p>
            <a:r>
              <a:rPr lang="en-NZ" b="1" dirty="0">
                <a:solidFill>
                  <a:schemeClr val="bg1"/>
                </a:solidFill>
                <a:latin typeface="Calibri" panose="020F0502020204030204" pitchFamily="34" charset="0"/>
                <a:cs typeface="Calibri" panose="020F0502020204030204" pitchFamily="34" charset="0"/>
              </a:rPr>
              <a:t>What happens if your application is rejected or you choose not to re-register? </a:t>
            </a:r>
          </a:p>
        </p:txBody>
      </p:sp>
      <p:sp>
        <p:nvSpPr>
          <p:cNvPr id="3" name="Content Placeholder 2">
            <a:extLst>
              <a:ext uri="{FF2B5EF4-FFF2-40B4-BE49-F238E27FC236}">
                <a16:creationId xmlns:a16="http://schemas.microsoft.com/office/drawing/2014/main" id="{A3B83E06-ABD5-4216-A98E-20849E5F5C3A}"/>
              </a:ext>
            </a:extLst>
          </p:cNvPr>
          <p:cNvSpPr>
            <a:spLocks noGrp="1"/>
          </p:cNvSpPr>
          <p:nvPr>
            <p:ph idx="1"/>
          </p:nvPr>
        </p:nvSpPr>
        <p:spPr>
          <a:xfrm>
            <a:off x="1564322" y="1941880"/>
            <a:ext cx="8596668" cy="3880773"/>
          </a:xfrm>
        </p:spPr>
        <p:txBody>
          <a:bodyPr>
            <a:normAutofit/>
          </a:bodyPr>
          <a:lstStyle/>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your society will cease to exist</a:t>
            </a:r>
          </a:p>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it will need to pay all its debts</a:t>
            </a:r>
          </a:p>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anything left over will need to be distributed as per the constitution</a:t>
            </a:r>
          </a:p>
          <a:p>
            <a:pPr marL="0" indent="0">
              <a:buNone/>
            </a:pPr>
            <a:endParaRPr lang="en-NZ" dirty="0"/>
          </a:p>
          <a:p>
            <a:pPr lvl="1">
              <a:buFont typeface="Wingdings" panose="05000000000000000000" pitchFamily="2" charset="2"/>
              <a:buChar char="Ø"/>
            </a:pPr>
            <a:endParaRPr lang="en-NZ" dirty="0"/>
          </a:p>
        </p:txBody>
      </p:sp>
      <p:pic>
        <p:nvPicPr>
          <p:cNvPr id="9" name="Picture 8" descr="Chart, funnel chart&#10;&#10;Description automatically generated">
            <a:extLst>
              <a:ext uri="{FF2B5EF4-FFF2-40B4-BE49-F238E27FC236}">
                <a16:creationId xmlns:a16="http://schemas.microsoft.com/office/drawing/2014/main" id="{1F19442C-A752-4A22-9A7E-AD8907204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31E572EE-4413-4166-A73F-4321CEA34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11" name="Rectangle 10">
            <a:extLst>
              <a:ext uri="{FF2B5EF4-FFF2-40B4-BE49-F238E27FC236}">
                <a16:creationId xmlns:a16="http://schemas.microsoft.com/office/drawing/2014/main" id="{1C75B746-317B-4FF4-92AD-A558BB29BD54}"/>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Tree>
    <p:extLst>
      <p:ext uri="{BB962C8B-B14F-4D97-AF65-F5344CB8AC3E}">
        <p14:creationId xmlns:p14="http://schemas.microsoft.com/office/powerpoint/2010/main" val="128047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BEC3F2-DD1B-488C-8AA6-CC5B7C579BCD}"/>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ECF4F560-F475-4EA4-B9C5-BF75CAA7CEF0}"/>
              </a:ext>
            </a:extLst>
          </p:cNvPr>
          <p:cNvSpPr/>
          <p:nvPr/>
        </p:nvSpPr>
        <p:spPr>
          <a:xfrm>
            <a:off x="0" y="1270381"/>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47D4BE61-1622-4B7B-9B84-7F9E7093CAF1}"/>
              </a:ext>
            </a:extLst>
          </p:cNvPr>
          <p:cNvSpPr>
            <a:spLocks noGrp="1"/>
          </p:cNvSpPr>
          <p:nvPr>
            <p:ph type="title"/>
          </p:nvPr>
        </p:nvSpPr>
        <p:spPr>
          <a:xfrm>
            <a:off x="924074" y="348347"/>
            <a:ext cx="11024086" cy="1320800"/>
          </a:xfrm>
        </p:spPr>
        <p:txBody>
          <a:bodyPr/>
          <a:lstStyle/>
          <a:p>
            <a:r>
              <a:rPr lang="en-NZ" b="1" dirty="0">
                <a:solidFill>
                  <a:schemeClr val="bg1"/>
                </a:solidFill>
                <a:latin typeface="Calibri" panose="020F0502020204030204" pitchFamily="34" charset="0"/>
                <a:cs typeface="Calibri" panose="020F0502020204030204" pitchFamily="34" charset="0"/>
              </a:rPr>
              <a:t>Please re-register early</a:t>
            </a:r>
          </a:p>
        </p:txBody>
      </p:sp>
      <p:sp>
        <p:nvSpPr>
          <p:cNvPr id="3" name="Content Placeholder 2">
            <a:extLst>
              <a:ext uri="{FF2B5EF4-FFF2-40B4-BE49-F238E27FC236}">
                <a16:creationId xmlns:a16="http://schemas.microsoft.com/office/drawing/2014/main" id="{A3B83E06-ABD5-4216-A98E-20849E5F5C3A}"/>
              </a:ext>
            </a:extLst>
          </p:cNvPr>
          <p:cNvSpPr>
            <a:spLocks noGrp="1"/>
          </p:cNvSpPr>
          <p:nvPr>
            <p:ph idx="1"/>
          </p:nvPr>
        </p:nvSpPr>
        <p:spPr>
          <a:xfrm>
            <a:off x="1523501" y="1845459"/>
            <a:ext cx="8596668" cy="3880773"/>
          </a:xfrm>
        </p:spPr>
        <p:txBody>
          <a:bodyPr>
            <a:normAutofit/>
          </a:bodyPr>
          <a:lstStyle/>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the period for re-registration is October 2023 to early April 2026</a:t>
            </a:r>
          </a:p>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24,000 incorporated societies</a:t>
            </a:r>
          </a:p>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reasons to re-register early:</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In case your first attempt is rejected</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Gives you time to re-apply </a:t>
            </a:r>
          </a:p>
          <a:p>
            <a:pPr marL="0" indent="0">
              <a:buNone/>
            </a:pPr>
            <a:endParaRPr lang="en-NZ" dirty="0"/>
          </a:p>
          <a:p>
            <a:pPr lvl="1">
              <a:buFont typeface="Wingdings" panose="05000000000000000000" pitchFamily="2" charset="2"/>
              <a:buChar char="Ø"/>
            </a:pPr>
            <a:endParaRPr lang="en-NZ" dirty="0"/>
          </a:p>
        </p:txBody>
      </p:sp>
      <p:pic>
        <p:nvPicPr>
          <p:cNvPr id="9" name="Picture 8" descr="Chart, funnel chart&#10;&#10;Description automatically generated">
            <a:extLst>
              <a:ext uri="{FF2B5EF4-FFF2-40B4-BE49-F238E27FC236}">
                <a16:creationId xmlns:a16="http://schemas.microsoft.com/office/drawing/2014/main" id="{1F19442C-A752-4A22-9A7E-AD8907204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31E572EE-4413-4166-A73F-4321CEA34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11" name="Rectangle 10">
            <a:extLst>
              <a:ext uri="{FF2B5EF4-FFF2-40B4-BE49-F238E27FC236}">
                <a16:creationId xmlns:a16="http://schemas.microsoft.com/office/drawing/2014/main" id="{1C75B746-317B-4FF4-92AD-A558BB29BD54}"/>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Tree>
    <p:extLst>
      <p:ext uri="{BB962C8B-B14F-4D97-AF65-F5344CB8AC3E}">
        <p14:creationId xmlns:p14="http://schemas.microsoft.com/office/powerpoint/2010/main" val="411049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BEC3F2-DD1B-488C-8AA6-CC5B7C579BCD}"/>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ECF4F560-F475-4EA4-B9C5-BF75CAA7CEF0}"/>
              </a:ext>
            </a:extLst>
          </p:cNvPr>
          <p:cNvSpPr/>
          <p:nvPr/>
        </p:nvSpPr>
        <p:spPr>
          <a:xfrm>
            <a:off x="0" y="1270381"/>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47D4BE61-1622-4B7B-9B84-7F9E7093CAF1}"/>
              </a:ext>
            </a:extLst>
          </p:cNvPr>
          <p:cNvSpPr>
            <a:spLocks noGrp="1"/>
          </p:cNvSpPr>
          <p:nvPr>
            <p:ph type="title"/>
          </p:nvPr>
        </p:nvSpPr>
        <p:spPr>
          <a:xfrm>
            <a:off x="924074" y="348347"/>
            <a:ext cx="11024086" cy="1320800"/>
          </a:xfrm>
        </p:spPr>
        <p:txBody>
          <a:bodyPr/>
          <a:lstStyle/>
          <a:p>
            <a:r>
              <a:rPr lang="en-NZ" b="1" dirty="0">
                <a:solidFill>
                  <a:schemeClr val="bg1"/>
                </a:solidFill>
                <a:latin typeface="Calibri" panose="020F0502020204030204" pitchFamily="34" charset="0"/>
                <a:cs typeface="Calibri" panose="020F0502020204030204" pitchFamily="34" charset="0"/>
              </a:rPr>
              <a:t>Have your say</a:t>
            </a:r>
          </a:p>
        </p:txBody>
      </p:sp>
      <p:sp>
        <p:nvSpPr>
          <p:cNvPr id="3" name="Content Placeholder 2">
            <a:extLst>
              <a:ext uri="{FF2B5EF4-FFF2-40B4-BE49-F238E27FC236}">
                <a16:creationId xmlns:a16="http://schemas.microsoft.com/office/drawing/2014/main" id="{A3B83E06-ABD5-4216-A98E-20849E5F5C3A}"/>
              </a:ext>
            </a:extLst>
          </p:cNvPr>
          <p:cNvSpPr>
            <a:spLocks noGrp="1"/>
          </p:cNvSpPr>
          <p:nvPr>
            <p:ph idx="1"/>
          </p:nvPr>
        </p:nvSpPr>
        <p:spPr>
          <a:xfrm>
            <a:off x="1564440" y="2025435"/>
            <a:ext cx="8596668" cy="745095"/>
          </a:xfrm>
        </p:spPr>
        <p:txBody>
          <a:bodyPr>
            <a:normAutofit/>
          </a:bodyPr>
          <a:lstStyle/>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Spring 2022: consultation on regulations</a:t>
            </a:r>
          </a:p>
          <a:p>
            <a:pPr marL="0" indent="0">
              <a:buNone/>
            </a:pPr>
            <a:endParaRPr lang="en-NZ" dirty="0"/>
          </a:p>
          <a:p>
            <a:pPr lvl="1">
              <a:buFont typeface="Wingdings" panose="05000000000000000000" pitchFamily="2" charset="2"/>
              <a:buChar char="Ø"/>
            </a:pPr>
            <a:endParaRPr lang="en-NZ" dirty="0"/>
          </a:p>
        </p:txBody>
      </p:sp>
      <p:pic>
        <p:nvPicPr>
          <p:cNvPr id="9" name="Picture 8" descr="Chart, funnel chart&#10;&#10;Description automatically generated">
            <a:extLst>
              <a:ext uri="{FF2B5EF4-FFF2-40B4-BE49-F238E27FC236}">
                <a16:creationId xmlns:a16="http://schemas.microsoft.com/office/drawing/2014/main" id="{1F19442C-A752-4A22-9A7E-AD8907204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31E572EE-4413-4166-A73F-4321CEA34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11" name="Rectangle 10">
            <a:extLst>
              <a:ext uri="{FF2B5EF4-FFF2-40B4-BE49-F238E27FC236}">
                <a16:creationId xmlns:a16="http://schemas.microsoft.com/office/drawing/2014/main" id="{1C75B746-317B-4FF4-92AD-A558BB29BD54}"/>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
        <p:nvSpPr>
          <p:cNvPr id="4" name="TextBox 3">
            <a:extLst>
              <a:ext uri="{FF2B5EF4-FFF2-40B4-BE49-F238E27FC236}">
                <a16:creationId xmlns:a16="http://schemas.microsoft.com/office/drawing/2014/main" id="{E57A0DFE-DA10-40CE-A908-7F11F2820BC8}"/>
              </a:ext>
            </a:extLst>
          </p:cNvPr>
          <p:cNvSpPr txBox="1"/>
          <p:nvPr/>
        </p:nvSpPr>
        <p:spPr>
          <a:xfrm>
            <a:off x="2532336" y="2979475"/>
            <a:ext cx="6660875" cy="1107996"/>
          </a:xfrm>
          <a:prstGeom prst="rect">
            <a:avLst/>
          </a:prstGeom>
          <a:noFill/>
        </p:spPr>
        <p:txBody>
          <a:bodyPr wrap="square" rtlCol="0">
            <a:spAutoFit/>
          </a:bodyPr>
          <a:lstStyle/>
          <a:p>
            <a:r>
              <a:rPr lang="en-NZ" sz="4800" b="0" i="0" dirty="0">
                <a:solidFill>
                  <a:srgbClr val="004B6B"/>
                </a:solidFill>
                <a:effectLst/>
                <a:latin typeface="Calibri" panose="020F0502020204030204" pitchFamily="34" charset="0"/>
                <a:cs typeface="Calibri" panose="020F0502020204030204" pitchFamily="34" charset="0"/>
                <a:hlinkClick r:id="rId5"/>
              </a:rPr>
              <a:t>engage@societies.govt.nz</a:t>
            </a:r>
            <a:endParaRPr lang="en-NZ" sz="4800" dirty="0">
              <a:latin typeface="Calibri" panose="020F0502020204030204" pitchFamily="34" charset="0"/>
              <a:cs typeface="Calibri" panose="020F0502020204030204" pitchFamily="34" charset="0"/>
            </a:endParaRPr>
          </a:p>
          <a:p>
            <a:endParaRPr lang="en-NZ" dirty="0"/>
          </a:p>
        </p:txBody>
      </p:sp>
    </p:spTree>
    <p:extLst>
      <p:ext uri="{BB962C8B-B14F-4D97-AF65-F5344CB8AC3E}">
        <p14:creationId xmlns:p14="http://schemas.microsoft.com/office/powerpoint/2010/main" val="68571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BEC3F2-DD1B-488C-8AA6-CC5B7C579BCD}"/>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ECF4F560-F475-4EA4-B9C5-BF75CAA7CEF0}"/>
              </a:ext>
            </a:extLst>
          </p:cNvPr>
          <p:cNvSpPr/>
          <p:nvPr/>
        </p:nvSpPr>
        <p:spPr>
          <a:xfrm>
            <a:off x="0" y="1270381"/>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47D4BE61-1622-4B7B-9B84-7F9E7093CAF1}"/>
              </a:ext>
            </a:extLst>
          </p:cNvPr>
          <p:cNvSpPr>
            <a:spLocks noGrp="1"/>
          </p:cNvSpPr>
          <p:nvPr>
            <p:ph type="title"/>
          </p:nvPr>
        </p:nvSpPr>
        <p:spPr>
          <a:xfrm>
            <a:off x="924074" y="348347"/>
            <a:ext cx="11024086" cy="1320800"/>
          </a:xfrm>
        </p:spPr>
        <p:txBody>
          <a:bodyPr/>
          <a:lstStyle/>
          <a:p>
            <a:r>
              <a:rPr lang="en-NZ" b="1" dirty="0">
                <a:solidFill>
                  <a:schemeClr val="bg1"/>
                </a:solidFill>
                <a:latin typeface="Calibri" panose="020F0502020204030204" pitchFamily="34" charset="0"/>
                <a:cs typeface="Calibri" panose="020F0502020204030204" pitchFamily="34" charset="0"/>
              </a:rPr>
              <a:t>Other important things to note</a:t>
            </a:r>
          </a:p>
        </p:txBody>
      </p:sp>
      <p:sp>
        <p:nvSpPr>
          <p:cNvPr id="3" name="Content Placeholder 2">
            <a:extLst>
              <a:ext uri="{FF2B5EF4-FFF2-40B4-BE49-F238E27FC236}">
                <a16:creationId xmlns:a16="http://schemas.microsoft.com/office/drawing/2014/main" id="{A3B83E06-ABD5-4216-A98E-20849E5F5C3A}"/>
              </a:ext>
            </a:extLst>
          </p:cNvPr>
          <p:cNvSpPr>
            <a:spLocks noGrp="1"/>
          </p:cNvSpPr>
          <p:nvPr>
            <p:ph idx="1"/>
          </p:nvPr>
        </p:nvSpPr>
        <p:spPr>
          <a:xfrm>
            <a:off x="1086770" y="1395082"/>
            <a:ext cx="8596668" cy="3880773"/>
          </a:xfrm>
        </p:spPr>
        <p:txBody>
          <a:bodyPr>
            <a:normAutofit/>
          </a:bodyPr>
          <a:lstStyle/>
          <a:p>
            <a:pPr lvl="1">
              <a:buFont typeface="Wingdings" panose="05000000000000000000" pitchFamily="2" charset="2"/>
              <a:buChar char="Ø"/>
            </a:pPr>
            <a:endParaRPr lang="en-GB" sz="2400" dirty="0">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GB" sz="2400" dirty="0">
                <a:latin typeface="Calibri" panose="020F0502020204030204" pitchFamily="34" charset="0"/>
                <a:cs typeface="Calibri" panose="020F0502020204030204" pitchFamily="34" charset="0"/>
              </a:rPr>
              <a:t>there is no rush to do anything now</a:t>
            </a:r>
          </a:p>
          <a:p>
            <a:pPr lvl="1">
              <a:buFont typeface="Wingdings" panose="05000000000000000000" pitchFamily="2" charset="2"/>
              <a:buChar char="Ø"/>
            </a:pPr>
            <a:r>
              <a:rPr lang="en-GB" sz="2400" dirty="0">
                <a:latin typeface="Calibri" panose="020F0502020204030204" pitchFamily="34" charset="0"/>
                <a:cs typeface="Calibri" panose="020F0502020204030204" pitchFamily="34" charset="0"/>
              </a:rPr>
              <a:t>new constitution will be required</a:t>
            </a:r>
          </a:p>
          <a:p>
            <a:pPr lvl="1">
              <a:buFont typeface="Wingdings" panose="05000000000000000000" pitchFamily="2" charset="2"/>
              <a:buChar char="Ø"/>
            </a:pPr>
            <a:r>
              <a:rPr lang="en-GB" sz="2400" dirty="0">
                <a:latin typeface="Calibri" panose="020F0502020204030204" pitchFamily="34" charset="0"/>
                <a:cs typeface="Calibri" panose="020F0502020204030204" pitchFamily="34" charset="0"/>
              </a:rPr>
              <a:t>there will be help available</a:t>
            </a:r>
          </a:p>
          <a:p>
            <a:pPr lvl="1">
              <a:buFont typeface="Wingdings" panose="05000000000000000000" pitchFamily="2" charset="2"/>
              <a:buChar char="Ø"/>
            </a:pPr>
            <a:r>
              <a:rPr lang="en-GB" sz="2400" dirty="0">
                <a:latin typeface="Calibri" panose="020F0502020204030204" pitchFamily="34" charset="0"/>
                <a:cs typeface="Calibri" panose="020F0502020204030204" pitchFamily="34" charset="0"/>
              </a:rPr>
              <a:t>incorporated societies that are registered charities will still use the NFP reporting standards </a:t>
            </a:r>
          </a:p>
          <a:p>
            <a:pPr marL="0" indent="0">
              <a:buNone/>
            </a:pPr>
            <a:endParaRPr lang="en-NZ" dirty="0"/>
          </a:p>
          <a:p>
            <a:pPr lvl="1">
              <a:buFont typeface="Wingdings" panose="05000000000000000000" pitchFamily="2" charset="2"/>
              <a:buChar char="Ø"/>
            </a:pPr>
            <a:endParaRPr lang="en-NZ" dirty="0"/>
          </a:p>
        </p:txBody>
      </p:sp>
      <p:pic>
        <p:nvPicPr>
          <p:cNvPr id="9" name="Picture 8" descr="Chart, funnel chart&#10;&#10;Description automatically generated">
            <a:extLst>
              <a:ext uri="{FF2B5EF4-FFF2-40B4-BE49-F238E27FC236}">
                <a16:creationId xmlns:a16="http://schemas.microsoft.com/office/drawing/2014/main" id="{1F19442C-A752-4A22-9A7E-AD8907204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31E572EE-4413-4166-A73F-4321CEA34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11" name="Rectangle 10">
            <a:extLst>
              <a:ext uri="{FF2B5EF4-FFF2-40B4-BE49-F238E27FC236}">
                <a16:creationId xmlns:a16="http://schemas.microsoft.com/office/drawing/2014/main" id="{1C75B746-317B-4FF4-92AD-A558BB29BD54}"/>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Tree>
    <p:extLst>
      <p:ext uri="{BB962C8B-B14F-4D97-AF65-F5344CB8AC3E}">
        <p14:creationId xmlns:p14="http://schemas.microsoft.com/office/powerpoint/2010/main" val="47216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1915-B23D-4547-96C5-DE58FAEFA6D2}"/>
              </a:ext>
            </a:extLst>
          </p:cNvPr>
          <p:cNvSpPr>
            <a:spLocks noGrp="1"/>
          </p:cNvSpPr>
          <p:nvPr>
            <p:ph type="title"/>
          </p:nvPr>
        </p:nvSpPr>
        <p:spPr>
          <a:xfrm>
            <a:off x="1034142" y="2109333"/>
            <a:ext cx="10515600" cy="1325563"/>
          </a:xfrm>
        </p:spPr>
        <p:txBody>
          <a:bodyPr/>
          <a:lstStyle/>
          <a:p>
            <a:pPr algn="ctr"/>
            <a:r>
              <a:rPr lang="en-NZ" dirty="0"/>
              <a:t>End</a:t>
            </a:r>
          </a:p>
        </p:txBody>
      </p:sp>
      <p:sp>
        <p:nvSpPr>
          <p:cNvPr id="3" name="Rectangle 2">
            <a:extLst>
              <a:ext uri="{FF2B5EF4-FFF2-40B4-BE49-F238E27FC236}">
                <a16:creationId xmlns:a16="http://schemas.microsoft.com/office/drawing/2014/main" id="{E829A86B-CEBB-44DA-986E-FE4909E38524}"/>
              </a:ext>
            </a:extLst>
          </p:cNvPr>
          <p:cNvSpPr/>
          <p:nvPr/>
        </p:nvSpPr>
        <p:spPr>
          <a:xfrm>
            <a:off x="0" y="1250708"/>
            <a:ext cx="12192000" cy="463594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4" name="Rectangle 3">
            <a:extLst>
              <a:ext uri="{FF2B5EF4-FFF2-40B4-BE49-F238E27FC236}">
                <a16:creationId xmlns:a16="http://schemas.microsoft.com/office/drawing/2014/main" id="{E6E32ECC-75CF-4D0C-88CF-690C63CD2A69}"/>
              </a:ext>
            </a:extLst>
          </p:cNvPr>
          <p:cNvSpPr/>
          <p:nvPr/>
        </p:nvSpPr>
        <p:spPr>
          <a:xfrm>
            <a:off x="-1" y="-342422"/>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a:extLst>
              <a:ext uri="{FF2B5EF4-FFF2-40B4-BE49-F238E27FC236}">
                <a16:creationId xmlns:a16="http://schemas.microsoft.com/office/drawing/2014/main" id="{0A19CE2F-1856-4B6C-9DFF-ACCC791FDFFC}"/>
              </a:ext>
            </a:extLst>
          </p:cNvPr>
          <p:cNvSpPr txBox="1"/>
          <p:nvPr/>
        </p:nvSpPr>
        <p:spPr>
          <a:xfrm>
            <a:off x="915213" y="354996"/>
            <a:ext cx="8532739" cy="646331"/>
          </a:xfrm>
          <a:prstGeom prst="rect">
            <a:avLst/>
          </a:prstGeom>
          <a:noFill/>
        </p:spPr>
        <p:txBody>
          <a:bodyPr wrap="square" rtlCol="0">
            <a:spAutoFit/>
          </a:bodyPr>
          <a:lstStyle/>
          <a:p>
            <a:r>
              <a:rPr lang="en-GB" sz="3600" b="1" dirty="0">
                <a:solidFill>
                  <a:schemeClr val="bg1"/>
                </a:solidFill>
                <a:latin typeface="Calibri" panose="020F0502020204030204" pitchFamily="34" charset="0"/>
                <a:cs typeface="Calibri" panose="020F0502020204030204" pitchFamily="34" charset="0"/>
              </a:rPr>
              <a:t>Questions</a:t>
            </a:r>
            <a:endParaRPr lang="en-NZ"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5B4E79E-5951-4CED-A440-2B29FFC5333F}"/>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
        <p:nvSpPr>
          <p:cNvPr id="7" name="TextBox 6">
            <a:extLst>
              <a:ext uri="{FF2B5EF4-FFF2-40B4-BE49-F238E27FC236}">
                <a16:creationId xmlns:a16="http://schemas.microsoft.com/office/drawing/2014/main" id="{C484992A-8AC9-48C4-97D0-EA3EE0AF029E}"/>
              </a:ext>
            </a:extLst>
          </p:cNvPr>
          <p:cNvSpPr txBox="1"/>
          <p:nvPr/>
        </p:nvSpPr>
        <p:spPr>
          <a:xfrm>
            <a:off x="4375388" y="1885950"/>
            <a:ext cx="3386138" cy="2646878"/>
          </a:xfrm>
          <a:prstGeom prst="rect">
            <a:avLst/>
          </a:prstGeom>
          <a:noFill/>
        </p:spPr>
        <p:txBody>
          <a:bodyPr wrap="square" rtlCol="0">
            <a:spAutoFit/>
          </a:bodyPr>
          <a:lstStyle/>
          <a:p>
            <a:r>
              <a:rPr lang="en-NZ" sz="16600" dirty="0">
                <a:solidFill>
                  <a:schemeClr val="accent1"/>
                </a:solidFill>
              </a:rPr>
              <a:t>???</a:t>
            </a:r>
          </a:p>
        </p:txBody>
      </p:sp>
      <p:pic>
        <p:nvPicPr>
          <p:cNvPr id="8" name="Picture 7" descr="Chart, funnel chart&#10;&#10;Description automatically generated">
            <a:extLst>
              <a:ext uri="{FF2B5EF4-FFF2-40B4-BE49-F238E27FC236}">
                <a16:creationId xmlns:a16="http://schemas.microsoft.com/office/drawing/2014/main" id="{290B4909-F68B-4D80-81FA-202945880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9" name="Picture 8" descr="A black and white sign&#10;&#10;Description automatically generated with medium confidence">
            <a:extLst>
              <a:ext uri="{FF2B5EF4-FFF2-40B4-BE49-F238E27FC236}">
                <a16:creationId xmlns:a16="http://schemas.microsoft.com/office/drawing/2014/main" id="{D42A0F23-1042-4D5A-A71F-18AD71709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Tree>
    <p:extLst>
      <p:ext uri="{BB962C8B-B14F-4D97-AF65-F5344CB8AC3E}">
        <p14:creationId xmlns:p14="http://schemas.microsoft.com/office/powerpoint/2010/main" val="101492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BEC3F2-DD1B-488C-8AA6-CC5B7C579BCD}"/>
              </a:ext>
            </a:extLst>
          </p:cNvPr>
          <p:cNvSpPr/>
          <p:nvPr/>
        </p:nvSpPr>
        <p:spPr>
          <a:xfrm>
            <a:off x="0" y="-322749"/>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ECF4F560-F475-4EA4-B9C5-BF75CAA7CEF0}"/>
              </a:ext>
            </a:extLst>
          </p:cNvPr>
          <p:cNvSpPr/>
          <p:nvPr/>
        </p:nvSpPr>
        <p:spPr>
          <a:xfrm>
            <a:off x="0" y="1270381"/>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dirty="0"/>
          </a:p>
        </p:txBody>
      </p:sp>
      <p:sp>
        <p:nvSpPr>
          <p:cNvPr id="2" name="Title 1">
            <a:extLst>
              <a:ext uri="{FF2B5EF4-FFF2-40B4-BE49-F238E27FC236}">
                <a16:creationId xmlns:a16="http://schemas.microsoft.com/office/drawing/2014/main" id="{47D4BE61-1622-4B7B-9B84-7F9E7093CAF1}"/>
              </a:ext>
            </a:extLst>
          </p:cNvPr>
          <p:cNvSpPr>
            <a:spLocks noGrp="1"/>
          </p:cNvSpPr>
          <p:nvPr>
            <p:ph type="title"/>
          </p:nvPr>
        </p:nvSpPr>
        <p:spPr>
          <a:xfrm>
            <a:off x="924074" y="348347"/>
            <a:ext cx="8596668" cy="1320800"/>
          </a:xfrm>
        </p:spPr>
        <p:txBody>
          <a:bodyPr/>
          <a:lstStyle/>
          <a:p>
            <a:r>
              <a:rPr lang="en-GB" b="1" dirty="0">
                <a:solidFill>
                  <a:schemeClr val="bg1"/>
                </a:solidFill>
                <a:latin typeface="Calibri" panose="020F0502020204030204" pitchFamily="34" charset="0"/>
                <a:cs typeface="Calibri" panose="020F0502020204030204" pitchFamily="34" charset="0"/>
              </a:rPr>
              <a:t>R</a:t>
            </a:r>
            <a:r>
              <a:rPr lang="en-NZ" b="1" dirty="0" err="1">
                <a:solidFill>
                  <a:schemeClr val="bg1"/>
                </a:solidFill>
                <a:latin typeface="Calibri" panose="020F0502020204030204" pitchFamily="34" charset="0"/>
                <a:cs typeface="Calibri" panose="020F0502020204030204" pitchFamily="34" charset="0"/>
              </a:rPr>
              <a:t>esources</a:t>
            </a:r>
            <a:endParaRPr lang="en-NZ" b="1"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B83E06-ABD5-4216-A98E-20849E5F5C3A}"/>
              </a:ext>
            </a:extLst>
          </p:cNvPr>
          <p:cNvSpPr>
            <a:spLocks noGrp="1"/>
          </p:cNvSpPr>
          <p:nvPr>
            <p:ph idx="1"/>
          </p:nvPr>
        </p:nvSpPr>
        <p:spPr>
          <a:xfrm>
            <a:off x="1100415" y="1340490"/>
            <a:ext cx="8596668" cy="3880773"/>
          </a:xfrm>
        </p:spPr>
        <p:txBody>
          <a:bodyPr>
            <a:normAutofit/>
          </a:bodyPr>
          <a:lstStyle/>
          <a:p>
            <a:pPr lvl="1">
              <a:buFont typeface="Wingdings" panose="05000000000000000000" pitchFamily="2" charset="2"/>
              <a:buChar char="Ø"/>
            </a:pPr>
            <a:endParaRPr lang="en-GB" sz="24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Ø"/>
            </a:pPr>
            <a:r>
              <a:rPr lang="en-NZ" sz="2400" dirty="0">
                <a:latin typeface="Calibri" panose="020F0502020204030204" pitchFamily="34" charset="0"/>
                <a:cs typeface="Calibri" panose="020F0502020204030204" pitchFamily="34" charset="0"/>
              </a:rPr>
              <a:t>Update on law changes for incorporated societies</a:t>
            </a:r>
          </a:p>
          <a:p>
            <a:pPr lvl="1">
              <a:buFont typeface="Wingdings" panose="05000000000000000000" pitchFamily="2" charset="2"/>
              <a:buChar char="Ø"/>
            </a:pPr>
            <a:r>
              <a:rPr lang="en-NZ" sz="2400" dirty="0">
                <a:latin typeface="Calibri" panose="020F0502020204030204" pitchFamily="34" charset="0"/>
                <a:cs typeface="Calibri" panose="020F0502020204030204" pitchFamily="34" charset="0"/>
              </a:rPr>
              <a:t>Resource hub – </a:t>
            </a:r>
            <a:r>
              <a:rPr lang="en-NZ" sz="2400" dirty="0" err="1">
                <a:latin typeface="Calibri" panose="020F0502020204030204" pitchFamily="34" charset="0"/>
                <a:cs typeface="Calibri" panose="020F0502020204030204" pitchFamily="34" charset="0"/>
              </a:rPr>
              <a:t>ParryField</a:t>
            </a:r>
            <a:r>
              <a:rPr lang="en-NZ" sz="2400" dirty="0">
                <a:latin typeface="Calibri" panose="020F0502020204030204" pitchFamily="34" charset="0"/>
                <a:cs typeface="Calibri" panose="020F0502020204030204" pitchFamily="34" charset="0"/>
              </a:rPr>
              <a:t> Lawyers </a:t>
            </a:r>
          </a:p>
          <a:p>
            <a:pPr lvl="1">
              <a:buFont typeface="Wingdings" panose="05000000000000000000" pitchFamily="2" charset="2"/>
              <a:buChar char="Ø"/>
            </a:pPr>
            <a:r>
              <a:rPr lang="en-NZ" sz="2400" dirty="0">
                <a:latin typeface="Calibri" panose="020F0502020204030204" pitchFamily="34" charset="0"/>
                <a:cs typeface="Calibri" panose="020F0502020204030204" pitchFamily="34" charset="0"/>
              </a:rPr>
              <a:t>5 things you need to know about the new Incorporated Societies Act </a:t>
            </a:r>
          </a:p>
          <a:p>
            <a:pPr lvl="1">
              <a:buFont typeface="Wingdings" panose="05000000000000000000" pitchFamily="2" charset="2"/>
              <a:buChar char="Ø"/>
            </a:pPr>
            <a:r>
              <a:rPr lang="en-NZ" sz="2400" dirty="0">
                <a:latin typeface="Calibri" panose="020F0502020204030204" pitchFamily="34" charset="0"/>
                <a:cs typeface="Calibri" panose="020F0502020204030204" pitchFamily="34" charset="0"/>
              </a:rPr>
              <a:t>Resource sheet </a:t>
            </a:r>
          </a:p>
          <a:p>
            <a:pPr lvl="1">
              <a:buFont typeface="Wingdings" panose="05000000000000000000" pitchFamily="2" charset="2"/>
              <a:buChar char="Ø"/>
            </a:pPr>
            <a:endParaRPr lang="en-NZ" dirty="0">
              <a:solidFill>
                <a:schemeClr val="tx1"/>
              </a:solidFill>
            </a:endParaRPr>
          </a:p>
        </p:txBody>
      </p:sp>
      <p:pic>
        <p:nvPicPr>
          <p:cNvPr id="9" name="Picture 8" descr="Chart, funnel chart&#10;&#10;Description automatically generated">
            <a:extLst>
              <a:ext uri="{FF2B5EF4-FFF2-40B4-BE49-F238E27FC236}">
                <a16:creationId xmlns:a16="http://schemas.microsoft.com/office/drawing/2014/main" id="{1F19442C-A752-4A22-9A7E-AD8907204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31E572EE-4413-4166-A73F-4321CEA34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11" name="Rectangle 10">
            <a:extLst>
              <a:ext uri="{FF2B5EF4-FFF2-40B4-BE49-F238E27FC236}">
                <a16:creationId xmlns:a16="http://schemas.microsoft.com/office/drawing/2014/main" id="{1C75B746-317B-4FF4-92AD-A558BB29BD54}"/>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Tree>
    <p:extLst>
      <p:ext uri="{BB962C8B-B14F-4D97-AF65-F5344CB8AC3E}">
        <p14:creationId xmlns:p14="http://schemas.microsoft.com/office/powerpoint/2010/main" val="249055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1915-B23D-4547-96C5-DE58FAEFA6D2}"/>
              </a:ext>
            </a:extLst>
          </p:cNvPr>
          <p:cNvSpPr>
            <a:spLocks noGrp="1"/>
          </p:cNvSpPr>
          <p:nvPr>
            <p:ph type="title"/>
          </p:nvPr>
        </p:nvSpPr>
        <p:spPr>
          <a:xfrm>
            <a:off x="1034142" y="2109333"/>
            <a:ext cx="10515600" cy="1325563"/>
          </a:xfrm>
        </p:spPr>
        <p:txBody>
          <a:bodyPr/>
          <a:lstStyle/>
          <a:p>
            <a:pPr algn="ctr"/>
            <a:r>
              <a:rPr lang="en-NZ" dirty="0"/>
              <a:t>End</a:t>
            </a:r>
          </a:p>
        </p:txBody>
      </p:sp>
      <p:sp>
        <p:nvSpPr>
          <p:cNvPr id="3" name="Rectangle 2">
            <a:extLst>
              <a:ext uri="{FF2B5EF4-FFF2-40B4-BE49-F238E27FC236}">
                <a16:creationId xmlns:a16="http://schemas.microsoft.com/office/drawing/2014/main" id="{E829A86B-CEBB-44DA-986E-FE4909E38524}"/>
              </a:ext>
            </a:extLst>
          </p:cNvPr>
          <p:cNvSpPr/>
          <p:nvPr/>
        </p:nvSpPr>
        <p:spPr>
          <a:xfrm>
            <a:off x="-1" y="1250708"/>
            <a:ext cx="12192000" cy="463594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4" name="Rectangle 3">
            <a:extLst>
              <a:ext uri="{FF2B5EF4-FFF2-40B4-BE49-F238E27FC236}">
                <a16:creationId xmlns:a16="http://schemas.microsoft.com/office/drawing/2014/main" id="{E6E32ECC-75CF-4D0C-88CF-690C63CD2A69}"/>
              </a:ext>
            </a:extLst>
          </p:cNvPr>
          <p:cNvSpPr/>
          <p:nvPr/>
        </p:nvSpPr>
        <p:spPr>
          <a:xfrm>
            <a:off x="-1" y="-342422"/>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a:extLst>
              <a:ext uri="{FF2B5EF4-FFF2-40B4-BE49-F238E27FC236}">
                <a16:creationId xmlns:a16="http://schemas.microsoft.com/office/drawing/2014/main" id="{0A19CE2F-1856-4B6C-9DFF-ACCC791FDFFC}"/>
              </a:ext>
            </a:extLst>
          </p:cNvPr>
          <p:cNvSpPr txBox="1"/>
          <p:nvPr/>
        </p:nvSpPr>
        <p:spPr>
          <a:xfrm>
            <a:off x="887919" y="339112"/>
            <a:ext cx="8532739" cy="646331"/>
          </a:xfrm>
          <a:prstGeom prst="rect">
            <a:avLst/>
          </a:prstGeom>
          <a:noFill/>
        </p:spPr>
        <p:txBody>
          <a:bodyPr wrap="square" rtlCol="0">
            <a:spAutoFit/>
          </a:bodyPr>
          <a:lstStyle/>
          <a:p>
            <a:r>
              <a:rPr lang="en-GB" sz="3600" b="1" dirty="0">
                <a:solidFill>
                  <a:schemeClr val="bg1"/>
                </a:solidFill>
              </a:rPr>
              <a:t>Thank you</a:t>
            </a:r>
            <a:endParaRPr lang="en-NZ" sz="3600" b="1" dirty="0">
              <a:solidFill>
                <a:schemeClr val="bg1"/>
              </a:solidFill>
            </a:endParaRPr>
          </a:p>
        </p:txBody>
      </p:sp>
      <p:sp>
        <p:nvSpPr>
          <p:cNvPr id="6" name="Rectangle 5">
            <a:extLst>
              <a:ext uri="{FF2B5EF4-FFF2-40B4-BE49-F238E27FC236}">
                <a16:creationId xmlns:a16="http://schemas.microsoft.com/office/drawing/2014/main" id="{45511E51-2C06-47B4-B4ED-6EF7A0359C2C}"/>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pic>
        <p:nvPicPr>
          <p:cNvPr id="7" name="Picture 6" descr="Chart, funnel chart&#10;&#10;Description automatically generated">
            <a:extLst>
              <a:ext uri="{FF2B5EF4-FFF2-40B4-BE49-F238E27FC236}">
                <a16:creationId xmlns:a16="http://schemas.microsoft.com/office/drawing/2014/main" id="{D604B83D-4552-456D-9CCE-C4CCB30B3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8" name="Picture 7" descr="A black and white sign&#10;&#10;Description automatically generated with medium confidence">
            <a:extLst>
              <a:ext uri="{FF2B5EF4-FFF2-40B4-BE49-F238E27FC236}">
                <a16:creationId xmlns:a16="http://schemas.microsoft.com/office/drawing/2014/main" id="{1D423F9E-43EB-4C78-A71A-10ECEC933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9" name="TextBox 8">
            <a:extLst>
              <a:ext uri="{FF2B5EF4-FFF2-40B4-BE49-F238E27FC236}">
                <a16:creationId xmlns:a16="http://schemas.microsoft.com/office/drawing/2014/main" id="{B30DB0CE-13B6-4767-9177-0C5318594B35}"/>
              </a:ext>
            </a:extLst>
          </p:cNvPr>
          <p:cNvSpPr txBox="1"/>
          <p:nvPr/>
        </p:nvSpPr>
        <p:spPr>
          <a:xfrm>
            <a:off x="1835676" y="2298891"/>
            <a:ext cx="8520646" cy="2308324"/>
          </a:xfrm>
          <a:prstGeom prst="rect">
            <a:avLst/>
          </a:prstGeom>
          <a:noFill/>
        </p:spPr>
        <p:txBody>
          <a:bodyPr wrap="square" rtlCol="0">
            <a:spAutoFit/>
          </a:bodyPr>
          <a:lstStyle/>
          <a:p>
            <a:pPr algn="ctr"/>
            <a:r>
              <a:rPr lang="fi-FI" sz="7200" b="1" i="0" dirty="0">
                <a:solidFill>
                  <a:srgbClr val="7BB54D"/>
                </a:solidFill>
                <a:effectLst/>
                <a:latin typeface="Source Sans Pro" panose="020B0503030403020204" pitchFamily="34" charset="0"/>
              </a:rPr>
              <a:t>Ngā mihi nui ki           a </a:t>
            </a:r>
            <a:r>
              <a:rPr lang="fi-FI" sz="7200" b="1" dirty="0">
                <a:solidFill>
                  <a:srgbClr val="7BB54D"/>
                </a:solidFill>
                <a:latin typeface="Source Sans Pro" panose="020B0503030403020204" pitchFamily="34" charset="0"/>
              </a:rPr>
              <a:t>koutou</a:t>
            </a:r>
            <a:r>
              <a:rPr lang="fi-FI" sz="7200" b="1" i="0" dirty="0">
                <a:solidFill>
                  <a:srgbClr val="7BB54D"/>
                </a:solidFill>
                <a:effectLst/>
                <a:latin typeface="Source Sans Pro" panose="020B0503030403020204" pitchFamily="34" charset="0"/>
              </a:rPr>
              <a:t>!</a:t>
            </a:r>
            <a:endParaRPr lang="en-NZ" sz="7200" b="1" dirty="0">
              <a:solidFill>
                <a:srgbClr val="7BB54D"/>
              </a:solidFill>
            </a:endParaRPr>
          </a:p>
        </p:txBody>
      </p:sp>
    </p:spTree>
    <p:extLst>
      <p:ext uri="{BB962C8B-B14F-4D97-AF65-F5344CB8AC3E}">
        <p14:creationId xmlns:p14="http://schemas.microsoft.com/office/powerpoint/2010/main" val="274951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s face in a blue circle&#10;&#10;Description automatically generated with low confidence">
            <a:extLst>
              <a:ext uri="{FF2B5EF4-FFF2-40B4-BE49-F238E27FC236}">
                <a16:creationId xmlns:a16="http://schemas.microsoft.com/office/drawing/2014/main" id="{F9888882-2CD8-4845-AE73-48BE80DB9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425" y="893955"/>
            <a:ext cx="6079415" cy="4557953"/>
          </a:xfrm>
          <a:prstGeom prst="rect">
            <a:avLst/>
          </a:prstGeom>
        </p:spPr>
      </p:pic>
      <p:sp>
        <p:nvSpPr>
          <p:cNvPr id="25" name="Rectangle 24">
            <a:extLst>
              <a:ext uri="{FF2B5EF4-FFF2-40B4-BE49-F238E27FC236}">
                <a16:creationId xmlns:a16="http://schemas.microsoft.com/office/drawing/2014/main" id="{08E995DE-7092-4177-9944-6B45284B1AB0}"/>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1583AD12-A0B1-4916-A3A8-BF3423078EE2}"/>
              </a:ext>
            </a:extLst>
          </p:cNvPr>
          <p:cNvSpPr/>
          <p:nvPr/>
        </p:nvSpPr>
        <p:spPr>
          <a:xfrm>
            <a:off x="0" y="1279787"/>
            <a:ext cx="12192000" cy="45974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047EC80C-A90C-4C2E-8F75-E74CDBFAFB89}"/>
              </a:ext>
            </a:extLst>
          </p:cNvPr>
          <p:cNvSpPr>
            <a:spLocks noGrp="1"/>
          </p:cNvSpPr>
          <p:nvPr>
            <p:ph type="title"/>
          </p:nvPr>
        </p:nvSpPr>
        <p:spPr>
          <a:xfrm>
            <a:off x="881742" y="326783"/>
            <a:ext cx="10515600" cy="1325563"/>
          </a:xfrm>
        </p:spPr>
        <p:txBody>
          <a:bodyPr/>
          <a:lstStyle/>
          <a:p>
            <a:r>
              <a:rPr lang="en-NZ" b="1" dirty="0">
                <a:solidFill>
                  <a:schemeClr val="bg1"/>
                </a:solidFill>
                <a:latin typeface="Calibri" panose="020F0502020204030204" pitchFamily="34" charset="0"/>
                <a:cs typeface="Calibri" panose="020F0502020204030204" pitchFamily="34" charset="0"/>
              </a:rPr>
              <a:t>Welcome</a:t>
            </a:r>
          </a:p>
        </p:txBody>
      </p:sp>
      <p:pic>
        <p:nvPicPr>
          <p:cNvPr id="20" name="Picture 19" descr="Chart, funnel chart&#10;&#10;Description automatically generated">
            <a:extLst>
              <a:ext uri="{FF2B5EF4-FFF2-40B4-BE49-F238E27FC236}">
                <a16:creationId xmlns:a16="http://schemas.microsoft.com/office/drawing/2014/main" id="{19B9FFC8-650E-498E-8D73-5DDCBF03B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21" name="Picture 20" descr="A black and white sign&#10;&#10;Description automatically generated with medium confidence">
            <a:extLst>
              <a:ext uri="{FF2B5EF4-FFF2-40B4-BE49-F238E27FC236}">
                <a16:creationId xmlns:a16="http://schemas.microsoft.com/office/drawing/2014/main" id="{5AC017B9-362B-4D7A-9632-56677E88C6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24" name="Rectangle 23">
            <a:extLst>
              <a:ext uri="{FF2B5EF4-FFF2-40B4-BE49-F238E27FC236}">
                <a16:creationId xmlns:a16="http://schemas.microsoft.com/office/drawing/2014/main" id="{1B41CAFE-D0F4-44D2-96EB-FBCB93ED109D}"/>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
        <p:nvSpPr>
          <p:cNvPr id="9" name="TextBox 8">
            <a:extLst>
              <a:ext uri="{FF2B5EF4-FFF2-40B4-BE49-F238E27FC236}">
                <a16:creationId xmlns:a16="http://schemas.microsoft.com/office/drawing/2014/main" id="{E2DA1BD3-81EA-4251-A985-AB60071579F0}"/>
              </a:ext>
            </a:extLst>
          </p:cNvPr>
          <p:cNvSpPr txBox="1"/>
          <p:nvPr/>
        </p:nvSpPr>
        <p:spPr>
          <a:xfrm>
            <a:off x="2592522" y="4375909"/>
            <a:ext cx="3053656" cy="1015663"/>
          </a:xfrm>
          <a:prstGeom prst="rect">
            <a:avLst/>
          </a:prstGeom>
          <a:noFill/>
        </p:spPr>
        <p:txBody>
          <a:bodyPr wrap="square" rtlCol="0">
            <a:spAutoFit/>
          </a:bodyPr>
          <a:lstStyle/>
          <a:p>
            <a:pPr algn="ctr"/>
            <a:r>
              <a:rPr lang="en-NZ" sz="2400" b="1" dirty="0">
                <a:solidFill>
                  <a:srgbClr val="00465D"/>
                </a:solidFill>
                <a:latin typeface="Calibri" panose="020F0502020204030204" pitchFamily="34" charset="0"/>
                <a:cs typeface="Calibri" panose="020F0502020204030204" pitchFamily="34" charset="0"/>
              </a:rPr>
              <a:t>Francesca Ephraim</a:t>
            </a:r>
          </a:p>
          <a:p>
            <a:pPr algn="ctr"/>
            <a:r>
              <a:rPr lang="en-NZ" dirty="0">
                <a:latin typeface="Calibri" panose="020F0502020204030204" pitchFamily="34" charset="0"/>
                <a:cs typeface="Calibri" panose="020F0502020204030204" pitchFamily="34" charset="0"/>
              </a:rPr>
              <a:t>Regional Capability Advisor </a:t>
            </a:r>
          </a:p>
          <a:p>
            <a:pPr algn="ctr"/>
            <a:r>
              <a:rPr lang="en-NZ" dirty="0">
                <a:latin typeface="Calibri" panose="020F0502020204030204" pitchFamily="34" charset="0"/>
                <a:cs typeface="Calibri" panose="020F0502020204030204" pitchFamily="34" charset="0"/>
              </a:rPr>
              <a:t>Charities Services</a:t>
            </a:r>
          </a:p>
        </p:txBody>
      </p:sp>
      <p:pic>
        <p:nvPicPr>
          <p:cNvPr id="10" name="Picture 9">
            <a:extLst>
              <a:ext uri="{FF2B5EF4-FFF2-40B4-BE49-F238E27FC236}">
                <a16:creationId xmlns:a16="http://schemas.microsoft.com/office/drawing/2014/main" id="{FF39D88C-002D-4B9C-A813-51551F9B90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6952" y="1574252"/>
            <a:ext cx="2929668" cy="2929668"/>
          </a:xfrm>
          <a:prstGeom prst="rect">
            <a:avLst/>
          </a:prstGeom>
        </p:spPr>
      </p:pic>
      <p:sp>
        <p:nvSpPr>
          <p:cNvPr id="11" name="TextBox 10">
            <a:extLst>
              <a:ext uri="{FF2B5EF4-FFF2-40B4-BE49-F238E27FC236}">
                <a16:creationId xmlns:a16="http://schemas.microsoft.com/office/drawing/2014/main" id="{0F34DD9E-9939-4A8D-9387-473E5AD65642}"/>
              </a:ext>
            </a:extLst>
          </p:cNvPr>
          <p:cNvSpPr txBox="1"/>
          <p:nvPr/>
        </p:nvSpPr>
        <p:spPr>
          <a:xfrm>
            <a:off x="6167895" y="4391403"/>
            <a:ext cx="3053656" cy="1384995"/>
          </a:xfrm>
          <a:prstGeom prst="rect">
            <a:avLst/>
          </a:prstGeom>
          <a:noFill/>
        </p:spPr>
        <p:txBody>
          <a:bodyPr wrap="square" rtlCol="0">
            <a:spAutoFit/>
          </a:bodyPr>
          <a:lstStyle/>
          <a:p>
            <a:pPr algn="ctr"/>
            <a:r>
              <a:rPr lang="en-NZ" sz="2400" b="1" dirty="0">
                <a:solidFill>
                  <a:srgbClr val="00465D"/>
                </a:solidFill>
                <a:latin typeface="Calibri" panose="020F0502020204030204" pitchFamily="34" charset="0"/>
                <a:cs typeface="Calibri" panose="020F0502020204030204" pitchFamily="34" charset="0"/>
              </a:rPr>
              <a:t>Robert Clarke</a:t>
            </a:r>
          </a:p>
          <a:p>
            <a:pPr algn="ctr"/>
            <a:r>
              <a:rPr lang="en-US" sz="1800" dirty="0">
                <a:solidFill>
                  <a:srgbClr val="000000"/>
                </a:solidFill>
                <a:effectLst/>
                <a:latin typeface="Calibri" panose="020F0502020204030204" pitchFamily="34" charset="0"/>
                <a:ea typeface="Calibri" panose="020F0502020204030204" pitchFamily="34" charset="0"/>
              </a:rPr>
              <a:t>Senior Policy Advisor </a:t>
            </a:r>
          </a:p>
          <a:p>
            <a:pPr algn="ctr"/>
            <a:r>
              <a:rPr lang="en-US" dirty="0">
                <a:solidFill>
                  <a:srgbClr val="000000"/>
                </a:solidFill>
                <a:latin typeface="Calibri" panose="020F0502020204030204" pitchFamily="34" charset="0"/>
                <a:ea typeface="Calibri" panose="020F0502020204030204" pitchFamily="34" charset="0"/>
              </a:rPr>
              <a:t>MBIE</a:t>
            </a:r>
            <a:endParaRPr lang="en-NZ" sz="1800" dirty="0">
              <a:effectLst/>
              <a:latin typeface="Calibri" panose="020F0502020204030204" pitchFamily="34" charset="0"/>
              <a:ea typeface="Calibri" panose="020F0502020204030204" pitchFamily="34" charset="0"/>
            </a:endParaRPr>
          </a:p>
          <a:p>
            <a:pPr algn="ctr"/>
            <a:endParaRPr lang="en-NZ" sz="2400" b="1" dirty="0">
              <a:solidFill>
                <a:srgbClr val="00465D"/>
              </a:solidFill>
              <a:latin typeface="Calibri" panose="020F0502020204030204" pitchFamily="34" charset="0"/>
              <a:cs typeface="Calibri" panose="020F0502020204030204" pitchFamily="34" charset="0"/>
            </a:endParaRPr>
          </a:p>
        </p:txBody>
      </p:sp>
      <p:pic>
        <p:nvPicPr>
          <p:cNvPr id="15" name="Picture 14" descr="A person wearing glasses&#10;&#10;Description automatically generated with medium confidence">
            <a:extLst>
              <a:ext uri="{FF2B5EF4-FFF2-40B4-BE49-F238E27FC236}">
                <a16:creationId xmlns:a16="http://schemas.microsoft.com/office/drawing/2014/main" id="{3FAAE3F3-8EB5-46E6-B411-63BD866B0A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4809" y="1690231"/>
            <a:ext cx="2550017" cy="2600326"/>
          </a:xfrm>
          <a:prstGeom prst="rect">
            <a:avLst/>
          </a:prstGeom>
        </p:spPr>
      </p:pic>
    </p:spTree>
    <p:extLst>
      <p:ext uri="{BB962C8B-B14F-4D97-AF65-F5344CB8AC3E}">
        <p14:creationId xmlns:p14="http://schemas.microsoft.com/office/powerpoint/2010/main" val="110723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8E995DE-7092-4177-9944-6B45284B1AB0}"/>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Rectangle 15">
            <a:extLst>
              <a:ext uri="{FF2B5EF4-FFF2-40B4-BE49-F238E27FC236}">
                <a16:creationId xmlns:a16="http://schemas.microsoft.com/office/drawing/2014/main" id="{1583AD12-A0B1-4916-A3A8-BF3423078EE2}"/>
              </a:ext>
            </a:extLst>
          </p:cNvPr>
          <p:cNvSpPr/>
          <p:nvPr/>
        </p:nvSpPr>
        <p:spPr>
          <a:xfrm>
            <a:off x="0" y="1279787"/>
            <a:ext cx="12192000" cy="45974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047EC80C-A90C-4C2E-8F75-E74CDBFAFB89}"/>
              </a:ext>
            </a:extLst>
          </p:cNvPr>
          <p:cNvSpPr>
            <a:spLocks noGrp="1"/>
          </p:cNvSpPr>
          <p:nvPr>
            <p:ph type="title"/>
          </p:nvPr>
        </p:nvSpPr>
        <p:spPr>
          <a:xfrm>
            <a:off x="881742" y="326783"/>
            <a:ext cx="10515600" cy="1325563"/>
          </a:xfrm>
        </p:spPr>
        <p:txBody>
          <a:bodyPr/>
          <a:lstStyle/>
          <a:p>
            <a:r>
              <a:rPr lang="en-NZ" b="1" dirty="0">
                <a:solidFill>
                  <a:schemeClr val="bg1"/>
                </a:solidFill>
                <a:latin typeface="Calibri" panose="020F0502020204030204" pitchFamily="34" charset="0"/>
                <a:cs typeface="Calibri" panose="020F0502020204030204" pitchFamily="34" charset="0"/>
              </a:rPr>
              <a:t>Logistics</a:t>
            </a:r>
          </a:p>
        </p:txBody>
      </p:sp>
      <p:sp>
        <p:nvSpPr>
          <p:cNvPr id="3" name="Content Placeholder 2">
            <a:extLst>
              <a:ext uri="{FF2B5EF4-FFF2-40B4-BE49-F238E27FC236}">
                <a16:creationId xmlns:a16="http://schemas.microsoft.com/office/drawing/2014/main" id="{4AEF5D69-63BA-44FC-BB66-837352BE4FE5}"/>
              </a:ext>
            </a:extLst>
          </p:cNvPr>
          <p:cNvSpPr>
            <a:spLocks noGrp="1"/>
          </p:cNvSpPr>
          <p:nvPr>
            <p:ph idx="1"/>
          </p:nvPr>
        </p:nvSpPr>
        <p:spPr>
          <a:xfrm>
            <a:off x="349480" y="1473365"/>
            <a:ext cx="11004320" cy="4886811"/>
          </a:xfrm>
        </p:spPr>
        <p:txBody>
          <a:bodyPr>
            <a:normAutofit/>
          </a:bodyPr>
          <a:lstStyle/>
          <a:p>
            <a:pPr marL="0" indent="0">
              <a:spcBef>
                <a:spcPts val="600"/>
              </a:spcBef>
              <a:buClr>
                <a:srgbClr val="4E9D2D"/>
              </a:buClr>
              <a:buNone/>
            </a:pPr>
            <a:r>
              <a:rPr lang="en-NZ" sz="2000" b="1" dirty="0">
                <a:solidFill>
                  <a:srgbClr val="7BB54D"/>
                </a:solidFill>
                <a:latin typeface="Calibri" panose="020F0502020204030204" pitchFamily="34" charset="0"/>
                <a:cs typeface="Calibri" panose="020F0502020204030204" pitchFamily="34" charset="0"/>
              </a:rPr>
              <a:t>Can you hear us?</a:t>
            </a:r>
          </a:p>
          <a:p>
            <a:pPr marL="285750" indent="-285750">
              <a:spcBef>
                <a:spcPts val="600"/>
              </a:spcBef>
              <a:buClr>
                <a:srgbClr val="7BB54D"/>
              </a:buClr>
              <a:buFont typeface="Wingdings" panose="05000000000000000000" pitchFamily="2" charset="2"/>
              <a:buChar char="§"/>
            </a:pPr>
            <a:r>
              <a:rPr lang="en-NZ" sz="2000" dirty="0">
                <a:latin typeface="Calibri" panose="020F0502020204030204" pitchFamily="34" charset="0"/>
                <a:cs typeface="Calibri" panose="020F0502020204030204" pitchFamily="34" charset="0"/>
              </a:rPr>
              <a:t>Make sure your computer’s sound is un-muted.</a:t>
            </a:r>
          </a:p>
          <a:p>
            <a:pPr marL="285750" indent="-285750">
              <a:spcBef>
                <a:spcPts val="600"/>
              </a:spcBef>
              <a:buClr>
                <a:srgbClr val="7BB54D"/>
              </a:buClr>
              <a:buFont typeface="Wingdings" panose="05000000000000000000" pitchFamily="2" charset="2"/>
              <a:buChar char="§"/>
            </a:pPr>
            <a:r>
              <a:rPr lang="en-NZ" sz="2000" dirty="0">
                <a:latin typeface="Calibri" panose="020F0502020204030204" pitchFamily="34" charset="0"/>
                <a:cs typeface="Calibri" panose="020F0502020204030204" pitchFamily="34" charset="0"/>
              </a:rPr>
              <a:t>Sound cutting out? Check your internet connection.</a:t>
            </a:r>
          </a:p>
          <a:p>
            <a:pPr marL="0" indent="0">
              <a:spcBef>
                <a:spcPts val="600"/>
              </a:spcBef>
              <a:buClr>
                <a:srgbClr val="4E9D2D"/>
              </a:buClr>
              <a:buNone/>
            </a:pPr>
            <a:r>
              <a:rPr lang="en-NZ" sz="2000" b="1" dirty="0">
                <a:solidFill>
                  <a:srgbClr val="7BB54D"/>
                </a:solidFill>
                <a:latin typeface="Calibri" panose="020F0502020204030204" pitchFamily="34" charset="0"/>
                <a:cs typeface="Calibri" panose="020F0502020204030204" pitchFamily="34" charset="0"/>
              </a:rPr>
              <a:t>Recording</a:t>
            </a:r>
          </a:p>
          <a:p>
            <a:pPr marL="285750" indent="-285750">
              <a:spcBef>
                <a:spcPts val="600"/>
              </a:spcBef>
              <a:buClr>
                <a:srgbClr val="7BB54D"/>
              </a:buClr>
              <a:buFont typeface="Wingdings" panose="05000000000000000000" pitchFamily="2" charset="2"/>
              <a:buChar char="§"/>
            </a:pPr>
            <a:r>
              <a:rPr lang="en-NZ" sz="2000" dirty="0">
                <a:latin typeface="Calibri" panose="020F0502020204030204" pitchFamily="34" charset="0"/>
                <a:cs typeface="Calibri" panose="020F0502020204030204" pitchFamily="34" charset="0"/>
              </a:rPr>
              <a:t>This webinar is being recorded - you will receive a link to the recording via email.</a:t>
            </a:r>
          </a:p>
          <a:p>
            <a:pPr marL="0" indent="0">
              <a:spcBef>
                <a:spcPts val="600"/>
              </a:spcBef>
              <a:buClr>
                <a:srgbClr val="4E9D2D"/>
              </a:buClr>
              <a:buNone/>
            </a:pPr>
            <a:r>
              <a:rPr lang="en-NZ" sz="2000" b="1" dirty="0">
                <a:solidFill>
                  <a:srgbClr val="7BB54D"/>
                </a:solidFill>
                <a:latin typeface="Calibri" panose="020F0502020204030204" pitchFamily="34" charset="0"/>
                <a:cs typeface="Calibri" panose="020F0502020204030204" pitchFamily="34" charset="0"/>
              </a:rPr>
              <a:t>Q&amp;A</a:t>
            </a:r>
          </a:p>
          <a:p>
            <a:pPr marL="285750" indent="-285750">
              <a:spcBef>
                <a:spcPts val="600"/>
              </a:spcBef>
              <a:buClr>
                <a:srgbClr val="7BB54D"/>
              </a:buClr>
              <a:buFont typeface="Wingdings" panose="05000000000000000000" pitchFamily="2" charset="2"/>
              <a:buChar char="§"/>
            </a:pPr>
            <a:r>
              <a:rPr lang="en-NZ" sz="2000" dirty="0">
                <a:latin typeface="Calibri" panose="020F0502020204030204" pitchFamily="34" charset="0"/>
                <a:cs typeface="Calibri" panose="020F0502020204030204" pitchFamily="34" charset="0"/>
              </a:rPr>
              <a:t>Type your questions in the Q&amp;A chat box. </a:t>
            </a:r>
          </a:p>
          <a:p>
            <a:pPr marL="285750" indent="-285750">
              <a:spcBef>
                <a:spcPts val="600"/>
              </a:spcBef>
              <a:buClr>
                <a:srgbClr val="7BB54D"/>
              </a:buClr>
              <a:buFont typeface="Wingdings" panose="05000000000000000000" pitchFamily="2" charset="2"/>
              <a:buChar char="§"/>
            </a:pPr>
            <a:r>
              <a:rPr lang="en-NZ" sz="2000" dirty="0">
                <a:latin typeface="Calibri" panose="020F0502020204030204" pitchFamily="34" charset="0"/>
                <a:cs typeface="Calibri" panose="020F0502020204030204" pitchFamily="34" charset="0"/>
              </a:rPr>
              <a:t>If your question doesn’t get answered during the webinar, we have your email and will get back to you </a:t>
            </a:r>
          </a:p>
          <a:p>
            <a:pPr marL="0" indent="0">
              <a:spcBef>
                <a:spcPts val="600"/>
              </a:spcBef>
              <a:buClr>
                <a:srgbClr val="0C79BE"/>
              </a:buClr>
              <a:buNone/>
            </a:pPr>
            <a:r>
              <a:rPr lang="en-NZ" sz="2000" b="1" dirty="0">
                <a:solidFill>
                  <a:srgbClr val="7BB54D"/>
                </a:solidFill>
                <a:latin typeface="Calibri" panose="020F0502020204030204" pitchFamily="34" charset="0"/>
                <a:cs typeface="Calibri" panose="020F0502020204030204" pitchFamily="34" charset="0"/>
              </a:rPr>
              <a:t>Connectivity issues</a:t>
            </a:r>
          </a:p>
          <a:p>
            <a:pPr marL="285750" indent="-285750">
              <a:spcBef>
                <a:spcPts val="600"/>
              </a:spcBef>
              <a:buClr>
                <a:srgbClr val="7BB54D"/>
              </a:buClr>
              <a:buFont typeface="Wingdings" panose="05000000000000000000" pitchFamily="2" charset="2"/>
              <a:buChar char="§"/>
            </a:pPr>
            <a:r>
              <a:rPr lang="en-NZ" sz="2000" dirty="0">
                <a:latin typeface="Calibri" panose="020F0502020204030204" pitchFamily="34" charset="0"/>
                <a:cs typeface="Calibri" panose="020F0502020204030204" pitchFamily="34" charset="0"/>
              </a:rPr>
              <a:t>In the event that we experience connectivity issues and are unable to present, we will contact you with further information.</a:t>
            </a:r>
          </a:p>
          <a:p>
            <a:pPr>
              <a:buFont typeface="Source Sans Pro" panose="020B0503030403020204" pitchFamily="34" charset="0"/>
              <a:buChar char="▶"/>
            </a:pPr>
            <a:endParaRPr lang="en-NZ" sz="2500" dirty="0"/>
          </a:p>
        </p:txBody>
      </p:sp>
      <p:pic>
        <p:nvPicPr>
          <p:cNvPr id="20" name="Picture 19" descr="Chart, funnel chart&#10;&#10;Description automatically generated">
            <a:extLst>
              <a:ext uri="{FF2B5EF4-FFF2-40B4-BE49-F238E27FC236}">
                <a16:creationId xmlns:a16="http://schemas.microsoft.com/office/drawing/2014/main" id="{19B9FFC8-650E-498E-8D73-5DDCBF03B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21" name="Picture 20" descr="A black and white sign&#10;&#10;Description automatically generated with medium confidence">
            <a:extLst>
              <a:ext uri="{FF2B5EF4-FFF2-40B4-BE49-F238E27FC236}">
                <a16:creationId xmlns:a16="http://schemas.microsoft.com/office/drawing/2014/main" id="{5AC017B9-362B-4D7A-9632-56677E88C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24" name="Rectangle 23">
            <a:extLst>
              <a:ext uri="{FF2B5EF4-FFF2-40B4-BE49-F238E27FC236}">
                <a16:creationId xmlns:a16="http://schemas.microsoft.com/office/drawing/2014/main" id="{1B41CAFE-D0F4-44D2-96EB-FBCB93ED109D}"/>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Tree>
    <p:extLst>
      <p:ext uri="{BB962C8B-B14F-4D97-AF65-F5344CB8AC3E}">
        <p14:creationId xmlns:p14="http://schemas.microsoft.com/office/powerpoint/2010/main" val="115536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2ECCE7C-E19D-4FFB-9E87-28E58F11D09E}"/>
              </a:ext>
            </a:extLst>
          </p:cNvPr>
          <p:cNvSpPr/>
          <p:nvPr/>
        </p:nvSpPr>
        <p:spPr>
          <a:xfrm>
            <a:off x="0" y="1280891"/>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36" name="Rectangle 35">
            <a:extLst>
              <a:ext uri="{FF2B5EF4-FFF2-40B4-BE49-F238E27FC236}">
                <a16:creationId xmlns:a16="http://schemas.microsoft.com/office/drawing/2014/main" id="{875BF351-5CDB-4CE7-B6FF-730F7323AA5C}"/>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
        <p:nvSpPr>
          <p:cNvPr id="13" name="TextBox 12">
            <a:extLst>
              <a:ext uri="{FF2B5EF4-FFF2-40B4-BE49-F238E27FC236}">
                <a16:creationId xmlns:a16="http://schemas.microsoft.com/office/drawing/2014/main" id="{58BDFB66-ADB7-48B6-A009-91E456D25C69}"/>
              </a:ext>
            </a:extLst>
          </p:cNvPr>
          <p:cNvSpPr txBox="1"/>
          <p:nvPr/>
        </p:nvSpPr>
        <p:spPr>
          <a:xfrm>
            <a:off x="1446317" y="5705939"/>
            <a:ext cx="2291633" cy="684803"/>
          </a:xfrm>
          <a:prstGeom prst="rect">
            <a:avLst/>
          </a:prstGeom>
          <a:noFill/>
        </p:spPr>
        <p:txBody>
          <a:bodyPr wrap="square" rtlCol="0">
            <a:spAutoFit/>
          </a:bodyPr>
          <a:lstStyle/>
          <a:p>
            <a:pPr algn="ctr"/>
            <a:endParaRPr lang="en-NZ" sz="2800" b="1" dirty="0">
              <a:solidFill>
                <a:srgbClr val="0070C0"/>
              </a:solidFill>
            </a:endParaRPr>
          </a:p>
          <a:p>
            <a:endParaRPr lang="en-NZ" sz="1050" dirty="0"/>
          </a:p>
        </p:txBody>
      </p:sp>
      <p:sp>
        <p:nvSpPr>
          <p:cNvPr id="32" name="Rectangle 31">
            <a:extLst>
              <a:ext uri="{FF2B5EF4-FFF2-40B4-BE49-F238E27FC236}">
                <a16:creationId xmlns:a16="http://schemas.microsoft.com/office/drawing/2014/main" id="{F987F356-AC32-4A22-A952-C397855FD9F8}"/>
              </a:ext>
            </a:extLst>
          </p:cNvPr>
          <p:cNvSpPr/>
          <p:nvPr/>
        </p:nvSpPr>
        <p:spPr>
          <a:xfrm>
            <a:off x="-573205" y="-43562"/>
            <a:ext cx="13131420" cy="1383045"/>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latin typeface="Calibri" panose="020F0502020204030204" pitchFamily="34" charset="0"/>
                <a:cs typeface="Calibri" panose="020F0502020204030204" pitchFamily="34" charset="0"/>
              </a:rPr>
              <a:t> </a:t>
            </a:r>
            <a:r>
              <a:rPr lang="en-GB" sz="3600" b="1" dirty="0">
                <a:latin typeface="Calibri" panose="020F0502020204030204" pitchFamily="34" charset="0"/>
                <a:cs typeface="Calibri" panose="020F0502020204030204" pitchFamily="34" charset="0"/>
              </a:rPr>
              <a:t>             The last presentation…  </a:t>
            </a:r>
            <a:endParaRPr lang="en-NZ" sz="3600" b="1" dirty="0">
              <a:latin typeface="Calibri" panose="020F0502020204030204" pitchFamily="34" charset="0"/>
              <a:cs typeface="Calibri" panose="020F0502020204030204" pitchFamily="34" charset="0"/>
            </a:endParaRPr>
          </a:p>
        </p:txBody>
      </p:sp>
      <p:sp>
        <p:nvSpPr>
          <p:cNvPr id="34" name="Title 1">
            <a:extLst>
              <a:ext uri="{FF2B5EF4-FFF2-40B4-BE49-F238E27FC236}">
                <a16:creationId xmlns:a16="http://schemas.microsoft.com/office/drawing/2014/main" id="{A5E8D8CE-0E40-4078-B403-244D49F9D5C3}"/>
              </a:ext>
            </a:extLst>
          </p:cNvPr>
          <p:cNvSpPr txBox="1">
            <a:spLocks/>
          </p:cNvSpPr>
          <p:nvPr/>
        </p:nvSpPr>
        <p:spPr>
          <a:xfrm>
            <a:off x="887015" y="36962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NZ" sz="3600" b="1" dirty="0">
              <a:solidFill>
                <a:schemeClr val="bg1"/>
              </a:solidFill>
              <a:latin typeface="Calibri" panose="020F0502020204030204" pitchFamily="34" charset="0"/>
              <a:cs typeface="Calibri" panose="020F0502020204030204" pitchFamily="34" charset="0"/>
            </a:endParaRPr>
          </a:p>
        </p:txBody>
      </p:sp>
      <p:pic>
        <p:nvPicPr>
          <p:cNvPr id="30" name="Picture 29" descr="Chart, funnel chart&#10;&#10;Description automatically generated">
            <a:extLst>
              <a:ext uri="{FF2B5EF4-FFF2-40B4-BE49-F238E27FC236}">
                <a16:creationId xmlns:a16="http://schemas.microsoft.com/office/drawing/2014/main" id="{6DDD910D-1AF6-41A9-9A92-FB79BF3D4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31" name="Picture 30" descr="A black and white sign&#10;&#10;Description automatically generated with medium confidence">
            <a:extLst>
              <a:ext uri="{FF2B5EF4-FFF2-40B4-BE49-F238E27FC236}">
                <a16:creationId xmlns:a16="http://schemas.microsoft.com/office/drawing/2014/main" id="{B24EFDA5-5940-4CE9-8E34-5C4B35DC1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3" name="TextBox 2">
            <a:extLst>
              <a:ext uri="{FF2B5EF4-FFF2-40B4-BE49-F238E27FC236}">
                <a16:creationId xmlns:a16="http://schemas.microsoft.com/office/drawing/2014/main" id="{1A17DDA5-706F-4660-927E-18C330EC7D2E}"/>
              </a:ext>
            </a:extLst>
          </p:cNvPr>
          <p:cNvSpPr txBox="1"/>
          <p:nvPr/>
        </p:nvSpPr>
        <p:spPr>
          <a:xfrm>
            <a:off x="1528205" y="2040131"/>
            <a:ext cx="8368243" cy="3323987"/>
          </a:xfrm>
          <a:prstGeom prst="rect">
            <a:avLst/>
          </a:prstGeom>
          <a:noFill/>
        </p:spPr>
        <p:txBody>
          <a:bodyPr wrap="square" rtlCol="0">
            <a:spAutoFit/>
          </a:bodyPr>
          <a:lstStyle/>
          <a:p>
            <a:pPr marL="342900" indent="-342900">
              <a:buClr>
                <a:srgbClr val="92D050"/>
              </a:buClr>
              <a:buFont typeface="Wingdings" panose="05000000000000000000" pitchFamily="2" charset="2"/>
              <a:buChar char="Ø"/>
            </a:pPr>
            <a:r>
              <a:rPr lang="en-NZ" sz="2400" dirty="0">
                <a:solidFill>
                  <a:schemeClr val="tx1">
                    <a:lumMod val="75000"/>
                    <a:lumOff val="25000"/>
                  </a:schemeClr>
                </a:solidFill>
                <a:latin typeface="Calibri" panose="020F0502020204030204" pitchFamily="34" charset="0"/>
                <a:cs typeface="Calibri" panose="020F0502020204030204" pitchFamily="34" charset="0"/>
              </a:rPr>
              <a:t>assumed you would re-register under the new Incorporated Societies Act</a:t>
            </a:r>
            <a:br>
              <a:rPr lang="en-NZ" sz="2400" dirty="0">
                <a:solidFill>
                  <a:schemeClr val="tx1">
                    <a:lumMod val="75000"/>
                    <a:lumOff val="25000"/>
                  </a:schemeClr>
                </a:solidFill>
                <a:latin typeface="Calibri" panose="020F0502020204030204" pitchFamily="34" charset="0"/>
                <a:cs typeface="Calibri" panose="020F0502020204030204" pitchFamily="34" charset="0"/>
              </a:rPr>
            </a:br>
            <a:endParaRPr lang="en-NZ" sz="24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Clr>
                <a:srgbClr val="92D050"/>
              </a:buClr>
              <a:buFont typeface="Wingdings" panose="05000000000000000000" pitchFamily="2" charset="2"/>
              <a:buChar char="Ø"/>
            </a:pPr>
            <a:r>
              <a:rPr lang="en-NZ" sz="2400" dirty="0">
                <a:solidFill>
                  <a:schemeClr val="tx1">
                    <a:lumMod val="75000"/>
                    <a:lumOff val="25000"/>
                  </a:schemeClr>
                </a:solidFill>
                <a:latin typeface="Calibri" panose="020F0502020204030204" pitchFamily="34" charset="0"/>
                <a:cs typeface="Calibri" panose="020F0502020204030204" pitchFamily="34" charset="0"/>
              </a:rPr>
              <a:t>explained what your obligations would be under the new Incorporated Societies Act</a:t>
            </a:r>
            <a:br>
              <a:rPr lang="en-NZ" sz="2400" dirty="0">
                <a:solidFill>
                  <a:schemeClr val="tx1">
                    <a:lumMod val="75000"/>
                    <a:lumOff val="25000"/>
                  </a:schemeClr>
                </a:solidFill>
                <a:latin typeface="Calibri" panose="020F0502020204030204" pitchFamily="34" charset="0"/>
                <a:cs typeface="Calibri" panose="020F0502020204030204" pitchFamily="34" charset="0"/>
              </a:rPr>
            </a:br>
            <a:endParaRPr lang="en-NZ" sz="24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Clr>
                <a:srgbClr val="92D050"/>
              </a:buClr>
              <a:buFont typeface="Wingdings" panose="05000000000000000000" pitchFamily="2" charset="2"/>
              <a:buChar char="Ø"/>
            </a:pPr>
            <a:r>
              <a:rPr lang="en-NZ" sz="2400" dirty="0">
                <a:solidFill>
                  <a:schemeClr val="tx1">
                    <a:lumMod val="75000"/>
                    <a:lumOff val="25000"/>
                  </a:schemeClr>
                </a:solidFill>
                <a:latin typeface="Calibri" panose="020F0502020204030204" pitchFamily="34" charset="0"/>
                <a:cs typeface="Calibri" panose="020F0502020204030204" pitchFamily="34" charset="0"/>
              </a:rPr>
              <a:t>You can watch it be searching webinars on the Charities Services website</a:t>
            </a:r>
          </a:p>
          <a:p>
            <a:endParaRPr lang="en-NZ" dirty="0"/>
          </a:p>
        </p:txBody>
      </p:sp>
    </p:spTree>
    <p:extLst>
      <p:ext uri="{BB962C8B-B14F-4D97-AF65-F5344CB8AC3E}">
        <p14:creationId xmlns:p14="http://schemas.microsoft.com/office/powerpoint/2010/main" val="234182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2ECCE7C-E19D-4FFB-9E87-28E58F11D09E}"/>
              </a:ext>
            </a:extLst>
          </p:cNvPr>
          <p:cNvSpPr/>
          <p:nvPr/>
        </p:nvSpPr>
        <p:spPr>
          <a:xfrm>
            <a:off x="0" y="1280891"/>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36" name="Rectangle 35">
            <a:extLst>
              <a:ext uri="{FF2B5EF4-FFF2-40B4-BE49-F238E27FC236}">
                <a16:creationId xmlns:a16="http://schemas.microsoft.com/office/drawing/2014/main" id="{875BF351-5CDB-4CE7-B6FF-730F7323AA5C}"/>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
        <p:nvSpPr>
          <p:cNvPr id="13" name="TextBox 12">
            <a:extLst>
              <a:ext uri="{FF2B5EF4-FFF2-40B4-BE49-F238E27FC236}">
                <a16:creationId xmlns:a16="http://schemas.microsoft.com/office/drawing/2014/main" id="{58BDFB66-ADB7-48B6-A009-91E456D25C69}"/>
              </a:ext>
            </a:extLst>
          </p:cNvPr>
          <p:cNvSpPr txBox="1"/>
          <p:nvPr/>
        </p:nvSpPr>
        <p:spPr>
          <a:xfrm>
            <a:off x="1446317" y="5705939"/>
            <a:ext cx="2291633" cy="684803"/>
          </a:xfrm>
          <a:prstGeom prst="rect">
            <a:avLst/>
          </a:prstGeom>
          <a:noFill/>
        </p:spPr>
        <p:txBody>
          <a:bodyPr wrap="square" rtlCol="0">
            <a:spAutoFit/>
          </a:bodyPr>
          <a:lstStyle/>
          <a:p>
            <a:pPr algn="ctr"/>
            <a:endParaRPr lang="en-NZ" sz="2800" b="1" dirty="0">
              <a:solidFill>
                <a:srgbClr val="0070C0"/>
              </a:solidFill>
            </a:endParaRPr>
          </a:p>
          <a:p>
            <a:endParaRPr lang="en-NZ" sz="1050" dirty="0"/>
          </a:p>
        </p:txBody>
      </p:sp>
      <p:sp>
        <p:nvSpPr>
          <p:cNvPr id="32" name="Rectangle 31">
            <a:extLst>
              <a:ext uri="{FF2B5EF4-FFF2-40B4-BE49-F238E27FC236}">
                <a16:creationId xmlns:a16="http://schemas.microsoft.com/office/drawing/2014/main" id="{F987F356-AC32-4A22-A952-C397855FD9F8}"/>
              </a:ext>
            </a:extLst>
          </p:cNvPr>
          <p:cNvSpPr/>
          <p:nvPr/>
        </p:nvSpPr>
        <p:spPr>
          <a:xfrm>
            <a:off x="-95533" y="-24548"/>
            <a:ext cx="12519548" cy="1383045"/>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latin typeface="Calibri" panose="020F0502020204030204" pitchFamily="34" charset="0"/>
                <a:cs typeface="Calibri" panose="020F0502020204030204" pitchFamily="34" charset="0"/>
              </a:rPr>
              <a:t> </a:t>
            </a:r>
            <a:r>
              <a:rPr lang="en-GB" sz="3600" b="1" dirty="0">
                <a:latin typeface="Calibri" panose="020F0502020204030204" pitchFamily="34" charset="0"/>
                <a:cs typeface="Calibri" panose="020F0502020204030204" pitchFamily="34" charset="0"/>
              </a:rPr>
              <a:t>         This presentation…  </a:t>
            </a:r>
            <a:endParaRPr lang="en-NZ" sz="3600" b="1" dirty="0">
              <a:latin typeface="Calibri" panose="020F0502020204030204" pitchFamily="34" charset="0"/>
              <a:cs typeface="Calibri" panose="020F0502020204030204" pitchFamily="34" charset="0"/>
            </a:endParaRPr>
          </a:p>
        </p:txBody>
      </p:sp>
      <p:sp>
        <p:nvSpPr>
          <p:cNvPr id="34" name="Title 1">
            <a:extLst>
              <a:ext uri="{FF2B5EF4-FFF2-40B4-BE49-F238E27FC236}">
                <a16:creationId xmlns:a16="http://schemas.microsoft.com/office/drawing/2014/main" id="{A5E8D8CE-0E40-4078-B403-244D49F9D5C3}"/>
              </a:ext>
            </a:extLst>
          </p:cNvPr>
          <p:cNvSpPr txBox="1">
            <a:spLocks/>
          </p:cNvSpPr>
          <p:nvPr/>
        </p:nvSpPr>
        <p:spPr>
          <a:xfrm>
            <a:off x="887015" y="36962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NZ" sz="3600" b="1" dirty="0">
              <a:solidFill>
                <a:schemeClr val="bg1"/>
              </a:solidFill>
              <a:latin typeface="Calibri" panose="020F0502020204030204" pitchFamily="34" charset="0"/>
              <a:cs typeface="Calibri" panose="020F0502020204030204" pitchFamily="34" charset="0"/>
            </a:endParaRPr>
          </a:p>
        </p:txBody>
      </p:sp>
      <p:pic>
        <p:nvPicPr>
          <p:cNvPr id="30" name="Picture 29" descr="Chart, funnel chart&#10;&#10;Description automatically generated">
            <a:extLst>
              <a:ext uri="{FF2B5EF4-FFF2-40B4-BE49-F238E27FC236}">
                <a16:creationId xmlns:a16="http://schemas.microsoft.com/office/drawing/2014/main" id="{6DDD910D-1AF6-41A9-9A92-FB79BF3D4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31" name="Picture 30" descr="A black and white sign&#10;&#10;Description automatically generated with medium confidence">
            <a:extLst>
              <a:ext uri="{FF2B5EF4-FFF2-40B4-BE49-F238E27FC236}">
                <a16:creationId xmlns:a16="http://schemas.microsoft.com/office/drawing/2014/main" id="{B24EFDA5-5940-4CE9-8E34-5C4B35DC1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3" name="TextBox 2">
            <a:extLst>
              <a:ext uri="{FF2B5EF4-FFF2-40B4-BE49-F238E27FC236}">
                <a16:creationId xmlns:a16="http://schemas.microsoft.com/office/drawing/2014/main" id="{1A17DDA5-706F-4660-927E-18C330EC7D2E}"/>
              </a:ext>
            </a:extLst>
          </p:cNvPr>
          <p:cNvSpPr txBox="1"/>
          <p:nvPr/>
        </p:nvSpPr>
        <p:spPr>
          <a:xfrm>
            <a:off x="1514556" y="1991360"/>
            <a:ext cx="8368243" cy="2215991"/>
          </a:xfrm>
          <a:prstGeom prst="rect">
            <a:avLst/>
          </a:prstGeom>
          <a:noFill/>
        </p:spPr>
        <p:txBody>
          <a:bodyPr wrap="square" rtlCol="0">
            <a:spAutoFit/>
          </a:bodyPr>
          <a:lstStyle/>
          <a:p>
            <a:pPr marL="342900" indent="-342900">
              <a:buClr>
                <a:srgbClr val="7BB54D"/>
              </a:buClr>
              <a:buFont typeface="Wingdings" panose="05000000000000000000" pitchFamily="2" charset="2"/>
              <a:buChar char="Ø"/>
            </a:pPr>
            <a:r>
              <a:rPr lang="en-NZ" sz="2400" dirty="0">
                <a:solidFill>
                  <a:schemeClr val="tx1">
                    <a:lumMod val="75000"/>
                    <a:lumOff val="25000"/>
                  </a:schemeClr>
                </a:solidFill>
                <a:latin typeface="Calibri" panose="020F0502020204030204" pitchFamily="34" charset="0"/>
                <a:cs typeface="Calibri" panose="020F0502020204030204" pitchFamily="34" charset="0"/>
              </a:rPr>
              <a:t>concerns the re-registration process available between early October 2023 and early April 2026</a:t>
            </a:r>
          </a:p>
          <a:p>
            <a:pPr marL="342900" indent="-342900">
              <a:buClr>
                <a:srgbClr val="7BB54D"/>
              </a:buClr>
              <a:buFont typeface="Wingdings" panose="05000000000000000000" pitchFamily="2" charset="2"/>
              <a:buChar char="Ø"/>
            </a:pPr>
            <a:endParaRPr lang="en-NZ" sz="2400" dirty="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Clr>
                <a:srgbClr val="7BB54D"/>
              </a:buClr>
              <a:buFont typeface="Wingdings" panose="05000000000000000000" pitchFamily="2" charset="2"/>
              <a:buChar char="Ø"/>
            </a:pPr>
            <a:r>
              <a:rPr lang="en-NZ" sz="2400" dirty="0">
                <a:solidFill>
                  <a:schemeClr val="tx1">
                    <a:lumMod val="75000"/>
                    <a:lumOff val="25000"/>
                  </a:schemeClr>
                </a:solidFill>
                <a:latin typeface="Calibri" panose="020F0502020204030204" pitchFamily="34" charset="0"/>
                <a:cs typeface="Calibri" panose="020F0502020204030204" pitchFamily="34" charset="0"/>
              </a:rPr>
              <a:t>is aimed at helping you decide whether to re-register and, if so, when</a:t>
            </a:r>
          </a:p>
          <a:p>
            <a:endParaRPr lang="en-NZ" dirty="0"/>
          </a:p>
        </p:txBody>
      </p:sp>
    </p:spTree>
    <p:extLst>
      <p:ext uri="{BB962C8B-B14F-4D97-AF65-F5344CB8AC3E}">
        <p14:creationId xmlns:p14="http://schemas.microsoft.com/office/powerpoint/2010/main" val="331314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BEC3F2-DD1B-488C-8AA6-CC5B7C579BCD}"/>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ECF4F560-F475-4EA4-B9C5-BF75CAA7CEF0}"/>
              </a:ext>
            </a:extLst>
          </p:cNvPr>
          <p:cNvSpPr/>
          <p:nvPr/>
        </p:nvSpPr>
        <p:spPr>
          <a:xfrm>
            <a:off x="-1" y="1270381"/>
            <a:ext cx="12192001"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47D4BE61-1622-4B7B-9B84-7F9E7093CAF1}"/>
              </a:ext>
            </a:extLst>
          </p:cNvPr>
          <p:cNvSpPr>
            <a:spLocks noGrp="1"/>
          </p:cNvSpPr>
          <p:nvPr>
            <p:ph type="title"/>
          </p:nvPr>
        </p:nvSpPr>
        <p:spPr>
          <a:xfrm>
            <a:off x="924074" y="348347"/>
            <a:ext cx="8596668" cy="1320800"/>
          </a:xfrm>
        </p:spPr>
        <p:txBody>
          <a:bodyPr/>
          <a:lstStyle/>
          <a:p>
            <a:r>
              <a:rPr lang="en-NZ" b="1" dirty="0">
                <a:solidFill>
                  <a:schemeClr val="bg1"/>
                </a:solidFill>
                <a:latin typeface="Calibri" panose="020F0502020204030204" pitchFamily="34" charset="0"/>
                <a:cs typeface="Calibri" panose="020F0502020204030204" pitchFamily="34" charset="0"/>
              </a:rPr>
              <a:t>Timeline</a:t>
            </a:r>
          </a:p>
        </p:txBody>
      </p:sp>
      <p:pic>
        <p:nvPicPr>
          <p:cNvPr id="9" name="Picture 8" descr="Chart, funnel chart&#10;&#10;Description automatically generated">
            <a:extLst>
              <a:ext uri="{FF2B5EF4-FFF2-40B4-BE49-F238E27FC236}">
                <a16:creationId xmlns:a16="http://schemas.microsoft.com/office/drawing/2014/main" id="{1F19442C-A752-4A22-9A7E-AD8907204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31E572EE-4413-4166-A73F-4321CEA34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11" name="Rectangle 10">
            <a:extLst>
              <a:ext uri="{FF2B5EF4-FFF2-40B4-BE49-F238E27FC236}">
                <a16:creationId xmlns:a16="http://schemas.microsoft.com/office/drawing/2014/main" id="{8BC9268F-B424-4BFD-B2D0-9E83092A4C4E}"/>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pic>
        <p:nvPicPr>
          <p:cNvPr id="12" name="Picture 11">
            <a:extLst>
              <a:ext uri="{FF2B5EF4-FFF2-40B4-BE49-F238E27FC236}">
                <a16:creationId xmlns:a16="http://schemas.microsoft.com/office/drawing/2014/main" id="{913740FA-4086-4BA5-9A38-CB7E5B4EDC91}"/>
              </a:ext>
            </a:extLst>
          </p:cNvPr>
          <p:cNvPicPr>
            <a:picLocks noChangeAspect="1"/>
          </p:cNvPicPr>
          <p:nvPr/>
        </p:nvPicPr>
        <p:blipFill rotWithShape="1">
          <a:blip r:embed="rId5"/>
          <a:srcRect l="35169" t="62415" r="26991" b="11691"/>
          <a:stretch/>
        </p:blipFill>
        <p:spPr>
          <a:xfrm>
            <a:off x="733002" y="1582236"/>
            <a:ext cx="10604015" cy="4094921"/>
          </a:xfrm>
          <a:prstGeom prst="rect">
            <a:avLst/>
          </a:prstGeom>
        </p:spPr>
      </p:pic>
    </p:spTree>
    <p:extLst>
      <p:ext uri="{BB962C8B-B14F-4D97-AF65-F5344CB8AC3E}">
        <p14:creationId xmlns:p14="http://schemas.microsoft.com/office/powerpoint/2010/main" val="321606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BEC3F2-DD1B-488C-8AA6-CC5B7C579BCD}"/>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a:extLst>
              <a:ext uri="{FF2B5EF4-FFF2-40B4-BE49-F238E27FC236}">
                <a16:creationId xmlns:a16="http://schemas.microsoft.com/office/drawing/2014/main" id="{ECF4F560-F475-4EA4-B9C5-BF75CAA7CEF0}"/>
              </a:ext>
            </a:extLst>
          </p:cNvPr>
          <p:cNvSpPr/>
          <p:nvPr/>
        </p:nvSpPr>
        <p:spPr>
          <a:xfrm>
            <a:off x="0" y="1270382"/>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47D4BE61-1622-4B7B-9B84-7F9E7093CAF1}"/>
              </a:ext>
            </a:extLst>
          </p:cNvPr>
          <p:cNvSpPr>
            <a:spLocks noGrp="1"/>
          </p:cNvSpPr>
          <p:nvPr>
            <p:ph type="title"/>
          </p:nvPr>
        </p:nvSpPr>
        <p:spPr>
          <a:xfrm>
            <a:off x="924074" y="348347"/>
            <a:ext cx="8596668" cy="1320800"/>
          </a:xfrm>
        </p:spPr>
        <p:txBody>
          <a:bodyPr/>
          <a:lstStyle/>
          <a:p>
            <a:r>
              <a:rPr lang="en-NZ" b="1" dirty="0">
                <a:solidFill>
                  <a:schemeClr val="bg1"/>
                </a:solidFill>
                <a:latin typeface="Calibri" panose="020F0502020204030204" pitchFamily="34" charset="0"/>
                <a:cs typeface="Calibri" panose="020F0502020204030204" pitchFamily="34" charset="0"/>
              </a:rPr>
              <a:t>You will need…</a:t>
            </a:r>
          </a:p>
        </p:txBody>
      </p:sp>
      <p:sp>
        <p:nvSpPr>
          <p:cNvPr id="3" name="Content Placeholder 2">
            <a:extLst>
              <a:ext uri="{FF2B5EF4-FFF2-40B4-BE49-F238E27FC236}">
                <a16:creationId xmlns:a16="http://schemas.microsoft.com/office/drawing/2014/main" id="{A3B83E06-ABD5-4216-A98E-20849E5F5C3A}"/>
              </a:ext>
            </a:extLst>
          </p:cNvPr>
          <p:cNvSpPr>
            <a:spLocks noGrp="1"/>
          </p:cNvSpPr>
          <p:nvPr>
            <p:ph idx="1"/>
          </p:nvPr>
        </p:nvSpPr>
        <p:spPr>
          <a:xfrm>
            <a:off x="1558621" y="1755186"/>
            <a:ext cx="8596668" cy="3880773"/>
          </a:xfrm>
        </p:spPr>
        <p:txBody>
          <a:bodyPr>
            <a:normAutofit/>
          </a:bodyPr>
          <a:lstStyle/>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a new constitution with:</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dispute resolution rules </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a suitable wind up clause </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 and at least 10 members</a:t>
            </a:r>
          </a:p>
          <a:p>
            <a:pPr marL="457200" lvl="1" indent="0">
              <a:buNone/>
            </a:pPr>
            <a:endParaRPr lang="en-NZ" dirty="0"/>
          </a:p>
        </p:txBody>
      </p:sp>
      <p:pic>
        <p:nvPicPr>
          <p:cNvPr id="9" name="Picture 8" descr="Chart, funnel chart&#10;&#10;Description automatically generated">
            <a:extLst>
              <a:ext uri="{FF2B5EF4-FFF2-40B4-BE49-F238E27FC236}">
                <a16:creationId xmlns:a16="http://schemas.microsoft.com/office/drawing/2014/main" id="{1F19442C-A752-4A22-9A7E-AD8907204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31E572EE-4413-4166-A73F-4321CEA34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11" name="Rectangle 10">
            <a:extLst>
              <a:ext uri="{FF2B5EF4-FFF2-40B4-BE49-F238E27FC236}">
                <a16:creationId xmlns:a16="http://schemas.microsoft.com/office/drawing/2014/main" id="{9AC1D725-BE10-41CF-AFD1-070735A5024F}"/>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Tree>
    <p:extLst>
      <p:ext uri="{BB962C8B-B14F-4D97-AF65-F5344CB8AC3E}">
        <p14:creationId xmlns:p14="http://schemas.microsoft.com/office/powerpoint/2010/main" val="302571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BEC3F2-DD1B-488C-8AA6-CC5B7C579BCD}"/>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ECF4F560-F475-4EA4-B9C5-BF75CAA7CEF0}"/>
              </a:ext>
            </a:extLst>
          </p:cNvPr>
          <p:cNvSpPr/>
          <p:nvPr/>
        </p:nvSpPr>
        <p:spPr>
          <a:xfrm>
            <a:off x="0" y="1270381"/>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47D4BE61-1622-4B7B-9B84-7F9E7093CAF1}"/>
              </a:ext>
            </a:extLst>
          </p:cNvPr>
          <p:cNvSpPr>
            <a:spLocks noGrp="1"/>
          </p:cNvSpPr>
          <p:nvPr>
            <p:ph type="title"/>
          </p:nvPr>
        </p:nvSpPr>
        <p:spPr>
          <a:xfrm>
            <a:off x="924074" y="348347"/>
            <a:ext cx="11024086" cy="1320800"/>
          </a:xfrm>
        </p:spPr>
        <p:txBody>
          <a:bodyPr/>
          <a:lstStyle/>
          <a:p>
            <a:r>
              <a:rPr lang="en-NZ" b="1" dirty="0">
                <a:solidFill>
                  <a:schemeClr val="bg1"/>
                </a:solidFill>
                <a:latin typeface="Calibri" panose="020F0502020204030204" pitchFamily="34" charset="0"/>
                <a:cs typeface="Calibri" panose="020F0502020204030204" pitchFamily="34" charset="0"/>
              </a:rPr>
              <a:t>What will the re-registration process involve?</a:t>
            </a:r>
          </a:p>
        </p:txBody>
      </p:sp>
      <p:sp>
        <p:nvSpPr>
          <p:cNvPr id="3" name="Content Placeholder 2">
            <a:extLst>
              <a:ext uri="{FF2B5EF4-FFF2-40B4-BE49-F238E27FC236}">
                <a16:creationId xmlns:a16="http://schemas.microsoft.com/office/drawing/2014/main" id="{A3B83E06-ABD5-4216-A98E-20849E5F5C3A}"/>
              </a:ext>
            </a:extLst>
          </p:cNvPr>
          <p:cNvSpPr>
            <a:spLocks noGrp="1"/>
          </p:cNvSpPr>
          <p:nvPr>
            <p:ph idx="1"/>
          </p:nvPr>
        </p:nvSpPr>
        <p:spPr>
          <a:xfrm>
            <a:off x="1578091" y="1395082"/>
            <a:ext cx="8596668" cy="3880773"/>
          </a:xfrm>
        </p:spPr>
        <p:txBody>
          <a:bodyPr>
            <a:normAutofit lnSpcReduction="10000"/>
          </a:bodyPr>
          <a:lstStyle/>
          <a:p>
            <a:pPr lvl="1">
              <a:buFont typeface="Wingdings" panose="05000000000000000000" pitchFamily="2" charset="2"/>
              <a:buChar char="Ø"/>
            </a:pPr>
            <a:endParaRPr lang="en-GB" sz="2400" dirty="0">
              <a:latin typeface="Calibri" panose="020F0502020204030204" pitchFamily="34" charset="0"/>
              <a:cs typeface="Calibri" panose="020F0502020204030204" pitchFamily="34" charset="0"/>
            </a:endParaRPr>
          </a:p>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online</a:t>
            </a:r>
          </a:p>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fill in form</a:t>
            </a:r>
          </a:p>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upload constitution</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dispute resolution rules</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not-for-profit beneficiary</a:t>
            </a:r>
          </a:p>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await confirmation of re-registration</a:t>
            </a:r>
          </a:p>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re-registration fee?</a:t>
            </a:r>
          </a:p>
          <a:p>
            <a:pPr lvl="1">
              <a:buFont typeface="Wingdings" panose="05000000000000000000" pitchFamily="2" charset="2"/>
              <a:buChar char="Ø"/>
            </a:pPr>
            <a:endParaRPr lang="en-NZ" dirty="0"/>
          </a:p>
        </p:txBody>
      </p:sp>
      <p:pic>
        <p:nvPicPr>
          <p:cNvPr id="9" name="Picture 8" descr="Chart, funnel chart&#10;&#10;Description automatically generated">
            <a:extLst>
              <a:ext uri="{FF2B5EF4-FFF2-40B4-BE49-F238E27FC236}">
                <a16:creationId xmlns:a16="http://schemas.microsoft.com/office/drawing/2014/main" id="{1F19442C-A752-4A22-9A7E-AD8907204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31E572EE-4413-4166-A73F-4321CEA34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11" name="Rectangle 10">
            <a:extLst>
              <a:ext uri="{FF2B5EF4-FFF2-40B4-BE49-F238E27FC236}">
                <a16:creationId xmlns:a16="http://schemas.microsoft.com/office/drawing/2014/main" id="{1C75B746-317B-4FF4-92AD-A558BB29BD54}"/>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Tree>
    <p:extLst>
      <p:ext uri="{BB962C8B-B14F-4D97-AF65-F5344CB8AC3E}">
        <p14:creationId xmlns:p14="http://schemas.microsoft.com/office/powerpoint/2010/main" val="24931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2BEC3F2-DD1B-488C-8AA6-CC5B7C579BCD}"/>
              </a:ext>
            </a:extLst>
          </p:cNvPr>
          <p:cNvSpPr/>
          <p:nvPr/>
        </p:nvSpPr>
        <p:spPr>
          <a:xfrm>
            <a:off x="0" y="-313343"/>
            <a:ext cx="12192000" cy="1593130"/>
          </a:xfrm>
          <a:prstGeom prst="rect">
            <a:avLst/>
          </a:prstGeom>
          <a:solidFill>
            <a:srgbClr val="05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a:extLst>
              <a:ext uri="{FF2B5EF4-FFF2-40B4-BE49-F238E27FC236}">
                <a16:creationId xmlns:a16="http://schemas.microsoft.com/office/drawing/2014/main" id="{ECF4F560-F475-4EA4-B9C5-BF75CAA7CEF0}"/>
              </a:ext>
            </a:extLst>
          </p:cNvPr>
          <p:cNvSpPr/>
          <p:nvPr/>
        </p:nvSpPr>
        <p:spPr>
          <a:xfrm>
            <a:off x="0" y="1270381"/>
            <a:ext cx="12192000" cy="46068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2" name="Title 1">
            <a:extLst>
              <a:ext uri="{FF2B5EF4-FFF2-40B4-BE49-F238E27FC236}">
                <a16:creationId xmlns:a16="http://schemas.microsoft.com/office/drawing/2014/main" id="{47D4BE61-1622-4B7B-9B84-7F9E7093CAF1}"/>
              </a:ext>
            </a:extLst>
          </p:cNvPr>
          <p:cNvSpPr>
            <a:spLocks noGrp="1"/>
          </p:cNvSpPr>
          <p:nvPr>
            <p:ph type="title"/>
          </p:nvPr>
        </p:nvSpPr>
        <p:spPr>
          <a:xfrm>
            <a:off x="924074" y="348347"/>
            <a:ext cx="11024086" cy="1320800"/>
          </a:xfrm>
        </p:spPr>
        <p:txBody>
          <a:bodyPr/>
          <a:lstStyle/>
          <a:p>
            <a:r>
              <a:rPr lang="en-NZ" b="1" dirty="0">
                <a:solidFill>
                  <a:schemeClr val="bg1"/>
                </a:solidFill>
                <a:latin typeface="Calibri" panose="020F0502020204030204" pitchFamily="34" charset="0"/>
                <a:cs typeface="Calibri" panose="020F0502020204030204" pitchFamily="34" charset="0"/>
              </a:rPr>
              <a:t>Application essentials</a:t>
            </a:r>
          </a:p>
        </p:txBody>
      </p:sp>
      <p:sp>
        <p:nvSpPr>
          <p:cNvPr id="3" name="Content Placeholder 2">
            <a:extLst>
              <a:ext uri="{FF2B5EF4-FFF2-40B4-BE49-F238E27FC236}">
                <a16:creationId xmlns:a16="http://schemas.microsoft.com/office/drawing/2014/main" id="{A3B83E06-ABD5-4216-A98E-20849E5F5C3A}"/>
              </a:ext>
            </a:extLst>
          </p:cNvPr>
          <p:cNvSpPr>
            <a:spLocks noGrp="1"/>
          </p:cNvSpPr>
          <p:nvPr>
            <p:ph idx="1"/>
          </p:nvPr>
        </p:nvSpPr>
        <p:spPr>
          <a:xfrm>
            <a:off x="1537149" y="1763574"/>
            <a:ext cx="8596668" cy="3880773"/>
          </a:xfrm>
        </p:spPr>
        <p:txBody>
          <a:bodyPr>
            <a:normAutofit/>
          </a:bodyPr>
          <a:lstStyle/>
          <a:p>
            <a:pPr>
              <a:buFont typeface="Wingdings" panose="05000000000000000000" pitchFamily="2" charset="2"/>
              <a:buChar char="Ø"/>
            </a:pPr>
            <a:r>
              <a:rPr lang="en-NZ" sz="2400" dirty="0">
                <a:latin typeface="Calibri" panose="020F0502020204030204" pitchFamily="34" charset="0"/>
                <a:cs typeface="Calibri" panose="020F0502020204030204" pitchFamily="34" charset="0"/>
              </a:rPr>
              <a:t>Your application needs</a:t>
            </a:r>
            <a:r>
              <a:rPr lang="en-NZ" sz="2400" b="0" i="0" dirty="0">
                <a:effectLst/>
                <a:latin typeface="Calibri" panose="020F0502020204030204" pitchFamily="34" charset="0"/>
                <a:cs typeface="Calibri" panose="020F0502020204030204" pitchFamily="34" charset="0"/>
              </a:rPr>
              <a:t>:</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to name at least 10 members</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a society name that is acceptable</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a purpose that is acceptable</a:t>
            </a:r>
          </a:p>
          <a:p>
            <a:pPr lvl="1">
              <a:buFont typeface="Courier New" panose="02070309020205020404" pitchFamily="49" charset="0"/>
              <a:buChar char="o"/>
            </a:pPr>
            <a:r>
              <a:rPr lang="en-NZ" sz="2400" dirty="0">
                <a:latin typeface="Calibri" panose="020F0502020204030204" pitchFamily="34" charset="0"/>
                <a:cs typeface="Calibri" panose="020F0502020204030204" pitchFamily="34" charset="0"/>
              </a:rPr>
              <a:t>a constitution that meets the requirements of the Act</a:t>
            </a:r>
          </a:p>
          <a:p>
            <a:pPr marL="0" indent="0">
              <a:buNone/>
            </a:pPr>
            <a:endParaRPr lang="en-NZ" dirty="0"/>
          </a:p>
          <a:p>
            <a:pPr lvl="1">
              <a:buFont typeface="Wingdings" panose="05000000000000000000" pitchFamily="2" charset="2"/>
              <a:buChar char="Ø"/>
            </a:pPr>
            <a:endParaRPr lang="en-NZ" dirty="0"/>
          </a:p>
        </p:txBody>
      </p:sp>
      <p:pic>
        <p:nvPicPr>
          <p:cNvPr id="9" name="Picture 8" descr="Chart, funnel chart&#10;&#10;Description automatically generated">
            <a:extLst>
              <a:ext uri="{FF2B5EF4-FFF2-40B4-BE49-F238E27FC236}">
                <a16:creationId xmlns:a16="http://schemas.microsoft.com/office/drawing/2014/main" id="{1F19442C-A752-4A22-9A7E-AD8907204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08" y="5997052"/>
            <a:ext cx="2270911" cy="687649"/>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31E572EE-4413-4166-A73F-4321CEA34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111" y="6116543"/>
            <a:ext cx="1197646" cy="527534"/>
          </a:xfrm>
          <a:prstGeom prst="rect">
            <a:avLst/>
          </a:prstGeom>
        </p:spPr>
      </p:pic>
      <p:sp>
        <p:nvSpPr>
          <p:cNvPr id="11" name="Rectangle 10">
            <a:extLst>
              <a:ext uri="{FF2B5EF4-FFF2-40B4-BE49-F238E27FC236}">
                <a16:creationId xmlns:a16="http://schemas.microsoft.com/office/drawing/2014/main" id="{1C75B746-317B-4FF4-92AD-A558BB29BD54}"/>
              </a:ext>
            </a:extLst>
          </p:cNvPr>
          <p:cNvSpPr/>
          <p:nvPr/>
        </p:nvSpPr>
        <p:spPr>
          <a:xfrm>
            <a:off x="-696036" y="5877246"/>
            <a:ext cx="14152728"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baseline="-25000" dirty="0"/>
          </a:p>
        </p:txBody>
      </p:sp>
    </p:spTree>
    <p:extLst>
      <p:ext uri="{BB962C8B-B14F-4D97-AF65-F5344CB8AC3E}">
        <p14:creationId xmlns:p14="http://schemas.microsoft.com/office/powerpoint/2010/main" val="24508616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Collateral Document DIA" ma:contentTypeID="0x0101005496552013C0BA46BE88192D5C6EB20B00494BD9FDA9EAFC47937B3681ABD3747B002A1D66C81BF80045AA148305C30BC8DA" ma:contentTypeVersion="9" ma:contentTypeDescription="Use for any form of collateral created that is not a publication" ma:contentTypeScope="" ma:versionID="18bf035b05a73b776c7bf286f2bd05a2">
  <xsd:schema xmlns:xsd="http://www.w3.org/2001/XMLSchema" xmlns:xs="http://www.w3.org/2001/XMLSchema" xmlns:p="http://schemas.microsoft.com/office/2006/metadata/properties" xmlns:ns3="01be4277-2979-4a68-876d-b92b25fceece" xmlns:ns4="558556d4-2e70-4fbf-93f2-cbe4b75cbb9c" xmlns:ns5="0bfac331-9307-42d0-9537-aa54024bc87c" xmlns:ns6="http://schemas.microsoft.com/sharepoint/v4" targetNamespace="http://schemas.microsoft.com/office/2006/metadata/properties" ma:root="true" ma:fieldsID="6af4bab29793b3fd422b06d0ccd986a4" ns3:_="" ns4:_="" ns5:_="" ns6:_="">
    <xsd:import namespace="01be4277-2979-4a68-876d-b92b25fceece"/>
    <xsd:import namespace="558556d4-2e70-4fbf-93f2-cbe4b75cbb9c"/>
    <xsd:import namespace="0bfac331-9307-42d0-9537-aa54024bc87c"/>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l8c0f39d15824d909a6f5acef1bcb5e3" minOccurs="0"/>
                <xsd:element ref="ns4:DIANotes" minOccurs="0"/>
                <xsd:element ref="ns4:_dlc_DocId" minOccurs="0"/>
                <xsd:element ref="ns4:_dlc_DocIdUrl" minOccurs="0"/>
                <xsd:element ref="ns4:_dlc_DocIdPersistId" minOccurs="0"/>
                <xsd:element ref="ns5:SharedWithUsers" minOccurs="0"/>
                <xsd:element ref="ns6: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83324706-dad6-423c-b779-78c3a5f0d2fb" ma:anchorId="ff26de38-8bba-45c8-91d2-064b4dbb32c8"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8556d4-2e70-4fbf-93f2-cbe4b75cbb9c"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3a4aee64-020a-45d0-86bc-2beae14ec56b}" ma:internalName="TaxCatchAll" ma:showField="CatchAllData" ma:web="558556d4-2e70-4fbf-93f2-cbe4b75cbb9c">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3a4aee64-020a-45d0-86bc-2beae14ec56b}" ma:internalName="TaxCatchAllLabel" ma:readOnly="true" ma:showField="CatchAllDataLabel" ma:web="558556d4-2e70-4fbf-93f2-cbe4b75cbb9c">
      <xsd:complexType>
        <xsd:complexContent>
          <xsd:extension base="dms:MultiChoiceLookup">
            <xsd:sequence>
              <xsd:element name="Value" type="dms:Lookup" maxOccurs="unbounded" minOccurs="0" nillable="true"/>
            </xsd:sequence>
          </xsd:extension>
        </xsd:complexContent>
      </xsd:complexType>
    </xsd:element>
    <xsd:element name="l8c0f39d15824d909a6f5acef1bcb5e3" ma:index="14" ma:taxonomy="true" ma:internalName="l8c0f39d15824d909a6f5acef1bcb5e3" ma:taxonomyFieldName="DIASecurityClassification" ma:displayName="Security Classification" ma:default="3;#UNCLASSIFIED|875d92a8-67e2-4a32-9472-8fe99549e1eb" ma:fieldId="{58c0f39d-1582-4d90-9a6f-5acef1bcb5e3}"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6" nillable="true" ma:displayName="Notes" ma:description="Additional information, can include URL link to another document" ma:internalName="DIANotes">
      <xsd:simpleType>
        <xsd:restriction base="dms:Note">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fac331-9307-42d0-9537-aa54024bc87c" elementFormDefault="qualified">
    <xsd:import namespace="http://schemas.microsoft.com/office/2006/documentManagement/types"/>
    <xsd:import namespace="http://schemas.microsoft.com/office/infopath/2007/PartnerControls"/>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TermInfo xmlns="http://schemas.microsoft.com/office/infopath/2007/PartnerControls">
          <TermName xmlns="http://schemas.microsoft.com/office/infopath/2007/PartnerControls">Webinar</TermName>
          <TermId xmlns="http://schemas.microsoft.com/office/infopath/2007/PartnerControls">9116af02-6344-4adb-b7ff-0192c38e5ad0</TermId>
        </TermInfo>
      </Terms>
    </C3TopicNote>
    <DIANotes xmlns="558556d4-2e70-4fbf-93f2-cbe4b75cbb9c" xsi:nil="true"/>
    <IconOverlay xmlns="http://schemas.microsoft.com/sharepoint/v4" xsi:nil="true"/>
    <TaxCatchAll xmlns="558556d4-2e70-4fbf-93f2-cbe4b75cbb9c">
      <Value>3</Value>
      <Value>3600</Value>
      <Value>2</Value>
    </TaxCatchAll>
    <l8c0f39d15824d909a6f5acef1bcb5e3 xmlns="558556d4-2e70-4fbf-93f2-cbe4b75cbb9c">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l8c0f39d15824d909a6f5acef1bcb5e3>
    <TaxKeywordTaxHTField xmlns="558556d4-2e70-4fbf-93f2-cbe4b75cbb9c">
      <Terms xmlns="http://schemas.microsoft.com/office/infopath/2007/PartnerControls"/>
    </TaxKeywordTaxHTField>
    <_dlc_DocId xmlns="558556d4-2e70-4fbf-93f2-cbe4b75cbb9c">6EYAVYC5ZNWP-99-1264</_dlc_DocId>
    <_dlc_DocIdUrl xmlns="558556d4-2e70-4fbf-93f2-cbe4b75cbb9c">
      <Url>https://dia.cohesion.net.nz/Sites/CMT/CHR/_layouts/15/DocIdRedir.aspx?ID=6EYAVYC5ZNWP-99-1264</Url>
      <Description>6EYAVYC5ZNWP-99-1264</Description>
    </_dlc_DocIdUrl>
  </documentManagement>
</p:properties>
</file>

<file path=customXml/itemProps1.xml><?xml version="1.0" encoding="utf-8"?>
<ds:datastoreItem xmlns:ds="http://schemas.openxmlformats.org/officeDocument/2006/customXml" ds:itemID="{AD14ABB0-E689-41EB-A459-8261F933C024}">
  <ds:schemaRefs>
    <ds:schemaRef ds:uri="http://schemas.microsoft.com/sharepoint/v3/contenttype/forms"/>
  </ds:schemaRefs>
</ds:datastoreItem>
</file>

<file path=customXml/itemProps2.xml><?xml version="1.0" encoding="utf-8"?>
<ds:datastoreItem xmlns:ds="http://schemas.openxmlformats.org/officeDocument/2006/customXml" ds:itemID="{74D1C381-D2C0-45B9-BD94-FC0A00D67826}">
  <ds:schemaRefs>
    <ds:schemaRef ds:uri="http://schemas.microsoft.com/sharepoint/events"/>
  </ds:schemaRefs>
</ds:datastoreItem>
</file>

<file path=customXml/itemProps3.xml><?xml version="1.0" encoding="utf-8"?>
<ds:datastoreItem xmlns:ds="http://schemas.openxmlformats.org/officeDocument/2006/customXml" ds:itemID="{7758D0CB-AB8D-42AD-A994-A4D4289E2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558556d4-2e70-4fbf-93f2-cbe4b75cbb9c"/>
    <ds:schemaRef ds:uri="0bfac331-9307-42d0-9537-aa54024bc87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F0C07EB-9905-4888-81E7-3F84189855B9}">
  <ds:schemaRefs>
    <ds:schemaRef ds:uri="http://schemas.microsoft.com/office/2006/metadata/properties"/>
    <ds:schemaRef ds:uri="01be4277-2979-4a68-876d-b92b25fceece"/>
    <ds:schemaRef ds:uri="558556d4-2e70-4fbf-93f2-cbe4b75cbb9c"/>
    <ds:schemaRef ds:uri="http://purl.org/dc/dcmitype/"/>
    <ds:schemaRef ds:uri="http://schemas.microsoft.com/sharepoint/v4"/>
    <ds:schemaRef ds:uri="http://purl.org/dc/elements/1.1/"/>
    <ds:schemaRef ds:uri="http://schemas.microsoft.com/office/2006/documentManagement/types"/>
    <ds:schemaRef ds:uri="0bfac331-9307-42d0-9537-aa54024bc87c"/>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2062</TotalTime>
  <Words>563</Words>
  <Application>Microsoft Office PowerPoint</Application>
  <PresentationFormat>Widescreen</PresentationFormat>
  <Paragraphs>116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Source Sans Pro</vt:lpstr>
      <vt:lpstr>Trebuchet MS</vt:lpstr>
      <vt:lpstr>Wingdings</vt:lpstr>
      <vt:lpstr>Wingdings 3</vt:lpstr>
      <vt:lpstr>Facet</vt:lpstr>
      <vt:lpstr>PowerPoint Presentation</vt:lpstr>
      <vt:lpstr>Welcome</vt:lpstr>
      <vt:lpstr>Logistics</vt:lpstr>
      <vt:lpstr>PowerPoint Presentation</vt:lpstr>
      <vt:lpstr>PowerPoint Presentation</vt:lpstr>
      <vt:lpstr>Timeline</vt:lpstr>
      <vt:lpstr>You will need…</vt:lpstr>
      <vt:lpstr>What will the re-registration process involve?</vt:lpstr>
      <vt:lpstr>Application essentials</vt:lpstr>
      <vt:lpstr>What happens if your application is rejected or you choose not to re-register? </vt:lpstr>
      <vt:lpstr>Please re-register early</vt:lpstr>
      <vt:lpstr>Have your say</vt:lpstr>
      <vt:lpstr>Other important things to note</vt:lpstr>
      <vt:lpstr>End</vt:lpstr>
      <vt:lpstr>Resources</vt:lpstr>
      <vt:lpstr>End</vt:lpstr>
    </vt:vector>
  </TitlesOfParts>
  <Company>Ministry of Business, Innovation and Employment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for incorporated societies under the new Act</dc:title>
  <dc:creator>Robert Clarke</dc:creator>
  <cp:keywords/>
  <cp:lastModifiedBy>Jordan Hoerara</cp:lastModifiedBy>
  <cp:revision>84</cp:revision>
  <dcterms:created xsi:type="dcterms:W3CDTF">2022-06-14T03:44:16Z</dcterms:created>
  <dcterms:modified xsi:type="dcterms:W3CDTF">2022-08-02T00:47:08Z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0x0101005496552013C0BA46BE88192D5C6EB20B00494BD9FDA9EAFC47937B3681ABD3747B002A1D66C81BF80045AA148305C30BC8DA</vt:lpwstr>
  </property>
  <property fmtid="{D5CDD505-2E9C-101B-9397-08002B2CF9AE}" pid="3" name="c4e02c960b5544139e8046d663add723">
    <vt:lpwstr>Correspondence|dcd6b05f-dc80-4336-b228-09aebf3d212c</vt:lpwstr>
  </property>
  <property fmtid="{D5CDD505-2E9C-101B-9397-08002B2CF9AE}" pid="4" name="_dlc_DocIdItemGuid">
    <vt:lpwstr>a221071d-1bdd-42e3-ab74-513ef5108304</vt:lpwstr>
  </property>
  <property fmtid="{D5CDD505-2E9C-101B-9397-08002B2CF9AE}" pid="5" name="TaxKeyword">
    <vt:lpwstr/>
  </property>
  <property fmtid="{D5CDD505-2E9C-101B-9397-08002B2CF9AE}" pid="6" name="DIAPublicationType">
    <vt:lpwstr/>
  </property>
  <property fmtid="{D5CDD505-2E9C-101B-9397-08002B2CF9AE}" pid="7" name="h3dfa17a32c6485fb718525bc623b5ca">
    <vt:lpwstr/>
  </property>
  <property fmtid="{D5CDD505-2E9C-101B-9397-08002B2CF9AE}" pid="8" name="l6fc897d829841f580a099896aa743d7">
    <vt:lpwstr/>
  </property>
  <property fmtid="{D5CDD505-2E9C-101B-9397-08002B2CF9AE}" pid="9" name="C3Topic">
    <vt:lpwstr>3600;#Webinar|9116af02-6344-4adb-b7ff-0192c38e5ad0</vt:lpwstr>
  </property>
  <property fmtid="{D5CDD505-2E9C-101B-9397-08002B2CF9AE}" pid="10" name="DIAMediaDocumentType">
    <vt:lpwstr/>
  </property>
  <property fmtid="{D5CDD505-2E9C-101B-9397-08002B2CF9AE}" pid="11" name="DIASecurityClassification">
    <vt:lpwstr>3;#UNCLASSIFIED|875d92a8-67e2-4a32-9472-8fe99549e1eb</vt:lpwstr>
  </property>
  <property fmtid="{D5CDD505-2E9C-101B-9397-08002B2CF9AE}" pid="12" name="DIAEmailContentType">
    <vt:lpwstr>2;#Correspondence|dcd6b05f-dc80-4336-b228-09aebf3d212c</vt:lpwstr>
  </property>
</Properties>
</file>